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7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64" r:id="rId2"/>
    <p:sldId id="262" r:id="rId3"/>
    <p:sldId id="351" r:id="rId4"/>
    <p:sldId id="355" r:id="rId5"/>
    <p:sldId id="347" r:id="rId6"/>
    <p:sldId id="352" r:id="rId7"/>
    <p:sldId id="348" r:id="rId8"/>
    <p:sldId id="357" r:id="rId9"/>
    <p:sldId id="354" r:id="rId10"/>
    <p:sldId id="343" r:id="rId11"/>
    <p:sldId id="273" r:id="rId12"/>
    <p:sldId id="322" r:id="rId13"/>
    <p:sldId id="325" r:id="rId14"/>
    <p:sldId id="326" r:id="rId15"/>
    <p:sldId id="327" r:id="rId16"/>
    <p:sldId id="329" r:id="rId17"/>
    <p:sldId id="330" r:id="rId18"/>
    <p:sldId id="331" r:id="rId19"/>
    <p:sldId id="333" r:id="rId20"/>
    <p:sldId id="332" r:id="rId21"/>
    <p:sldId id="353" r:id="rId22"/>
    <p:sldId id="346" r:id="rId23"/>
    <p:sldId id="302" r:id="rId24"/>
    <p:sldId id="340" r:id="rId25"/>
    <p:sldId id="339" r:id="rId26"/>
    <p:sldId id="337" r:id="rId27"/>
    <p:sldId id="349" r:id="rId28"/>
    <p:sldId id="324" r:id="rId29"/>
    <p:sldId id="298" r:id="rId30"/>
  </p:sldIdLst>
  <p:sldSz cx="12192000" cy="6858000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3333CC"/>
    <a:srgbClr val="FEE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1652" autoAdjust="0"/>
  </p:normalViewPr>
  <p:slideViewPr>
    <p:cSldViewPr>
      <p:cViewPr varScale="1">
        <p:scale>
          <a:sx n="75" d="100"/>
          <a:sy n="75" d="100"/>
        </p:scale>
        <p:origin x="960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1" qsCatId="simple" csTypeId="urn:microsoft.com/office/officeart/2005/8/colors/accent5_2" csCatId="accent5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1-Introduction</a:t>
          </a: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 custScaleX="100098" custLinFactNeighborX="0">
        <dgm:presLayoutVars>
          <dgm:bulletEnabled val="1"/>
        </dgm:presLayoutVars>
      </dgm:prSet>
      <dgm:spPr/>
    </dgm:pt>
  </dgm:ptLst>
  <dgm:cxnLst>
    <dgm:cxn modelId="{9C7EF91B-6AE7-4581-A273-9D2A4E907F31}" type="presOf" srcId="{C6629AED-32F7-4BAC-A7C1-52A30D16B703}" destId="{C3206F73-B9C0-4C5E-92C5-7B9DEAB43641}" srcOrd="0" destOrd="0" presId="urn:microsoft.com/office/officeart/2005/8/layout/hChevron3"/>
    <dgm:cxn modelId="{612E63D8-A7C2-4437-A767-BAED96CB4B56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6F5769B2-23FC-44BE-BD3B-BD6720744155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69E3BE26-1604-4521-A661-D8781E976D2A}" type="presOf" srcId="{105B7D13-794C-4F76-AFD5-BEA32C83C0B2}" destId="{B4A4A117-0F21-4EB7-80F2-43281DDFA2EC}" srcOrd="0" destOrd="0" presId="urn:microsoft.com/office/officeart/2005/8/layout/hChevron3"/>
    <dgm:cxn modelId="{5E82032C-2DA6-45C3-9B16-2CE21A267D2F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22BC66A7-E3C0-4124-B862-2C11B3649155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267DA40E-7A7C-41AF-B4BD-5D971DB1E3D1}" type="presOf" srcId="{105B7D13-794C-4F76-AFD5-BEA32C83C0B2}" destId="{B4A4A117-0F21-4EB7-80F2-43281DDFA2EC}" srcOrd="0" destOrd="0" presId="urn:microsoft.com/office/officeart/2005/8/layout/hChevron3"/>
    <dgm:cxn modelId="{E56A7739-4FA3-4F54-9332-1A4B384DDB32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E2C52638-E857-4196-9747-A53D0ACBBF7D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AFC9843E-4EA2-4886-B361-92A8D916F9B3}" type="presOf" srcId="{C6629AED-32F7-4BAC-A7C1-52A30D16B703}" destId="{C3206F73-B9C0-4C5E-92C5-7B9DEAB43641}" srcOrd="0" destOrd="0" presId="urn:microsoft.com/office/officeart/2005/8/layout/hChevron3"/>
    <dgm:cxn modelId="{1AFBAE7C-DB66-40C7-9C81-CA96A7C59B24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8065BBE7-FF01-4858-A041-C3A11478910B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D0B35B26-4DE1-46DB-A576-828A33AB37E6}" type="presOf" srcId="{C6629AED-32F7-4BAC-A7C1-52A30D16B703}" destId="{C3206F73-B9C0-4C5E-92C5-7B9DEAB43641}" srcOrd="0" destOrd="0" presId="urn:microsoft.com/office/officeart/2005/8/layout/hChevron3"/>
    <dgm:cxn modelId="{5A23FFE6-593C-45D7-B837-E26B99220ACC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C420DB96-917B-4C0C-9FCF-02FC746AFFDE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AD3C4FD9-77CB-455B-95BA-DB62C09F249F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D768ACF7-6411-4AB3-A7F2-927C147EB7D2}" type="presOf" srcId="{C6629AED-32F7-4BAC-A7C1-52A30D16B703}" destId="{C3206F73-B9C0-4C5E-92C5-7B9DEAB43641}" srcOrd="0" destOrd="0" presId="urn:microsoft.com/office/officeart/2005/8/layout/hChevron3"/>
    <dgm:cxn modelId="{F41E4F09-E5B7-44A4-AB94-FED5C177E3D8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6E17ACB6-6E8B-4E1D-89A5-F70634CAB837}" type="presOf" srcId="{105B7D13-794C-4F76-AFD5-BEA32C83C0B2}" destId="{B4A4A117-0F21-4EB7-80F2-43281DDFA2EC}" srcOrd="0" destOrd="0" presId="urn:microsoft.com/office/officeart/2005/8/layout/hChevron3"/>
    <dgm:cxn modelId="{962F60BD-2AE3-46A1-8A43-9178CF9543FC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11DBABE7-5F60-4770-A24A-F7DC64DD524A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C718E1B2-3CB8-4B9B-9F5A-A25B33E71BA0}" type="presOf" srcId="{C6629AED-32F7-4BAC-A7C1-52A30D16B703}" destId="{C3206F73-B9C0-4C5E-92C5-7B9DEAB43641}" srcOrd="0" destOrd="0" presId="urn:microsoft.com/office/officeart/2005/8/layout/hChevron3"/>
    <dgm:cxn modelId="{6ACC82D9-D0E9-4D0C-9B21-00923C1E44E2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B38F8CF9-40A5-4331-8D49-71FC11B84960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8FA99B39-86DD-4C8B-B159-1D6D836E1BF3}" type="presOf" srcId="{105B7D13-794C-4F76-AFD5-BEA32C83C0B2}" destId="{B4A4A117-0F21-4EB7-80F2-43281DDFA2EC}" srcOrd="0" destOrd="0" presId="urn:microsoft.com/office/officeart/2005/8/layout/hChevron3"/>
    <dgm:cxn modelId="{9261EE4B-ADF1-4870-88E9-83C1FD739BDF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36EB0B7C-D445-4549-A5D6-A481F965DE4A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E2CF7E6A-C824-42C1-8275-166A81C329BD}" type="presOf" srcId="{C6629AED-32F7-4BAC-A7C1-52A30D16B703}" destId="{C3206F73-B9C0-4C5E-92C5-7B9DEAB43641}" srcOrd="0" destOrd="0" presId="urn:microsoft.com/office/officeart/2005/8/layout/hChevron3"/>
    <dgm:cxn modelId="{3D9957DC-1D8A-4568-8092-414C45BC5D2E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6E153E09-8A37-4059-85B3-47E0E5C990BA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1B8B6084-E8CC-4CF4-A1C0-F650C3470B2F}" type="presOf" srcId="{C6629AED-32F7-4BAC-A7C1-52A30D16B703}" destId="{C3206F73-B9C0-4C5E-92C5-7B9DEAB43641}" srcOrd="0" destOrd="0" presId="urn:microsoft.com/office/officeart/2005/8/layout/hChevron3"/>
    <dgm:cxn modelId="{20F50CAE-9172-4187-81EE-A5838BCA9FD5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7B0D5CB2-2029-4CC5-A8BD-79FDE2DF6761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</dgm:ptLst>
  <dgm:cxnLst>
    <dgm:cxn modelId="{8F9B779C-126D-4090-B123-0455800C4BF0}" type="presOf" srcId="{C6629AED-32F7-4BAC-A7C1-52A30D16B703}" destId="{C3206F73-B9C0-4C5E-92C5-7B9DEAB43641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3-1 CFD </a:t>
          </a:r>
          <a:r>
            <a:rPr lang="it-IT" sz="2800" b="1" dirty="0" err="1">
              <a:latin typeface="Helvetica-Narrow" panose="02000506020000020004" pitchFamily="2" charset="0"/>
            </a:rPr>
            <a:t>simulation</a:t>
          </a:r>
          <a:r>
            <a:rPr lang="it-IT" sz="2800" b="1" dirty="0">
              <a:latin typeface="Helvetica-Narrow" panose="02000506020000020004" pitchFamily="2" charset="0"/>
            </a:rPr>
            <a:t> with </a:t>
          </a:r>
          <a:r>
            <a:rPr lang="it-IT" sz="2800" b="1" dirty="0" err="1">
              <a:latin typeface="Helvetica-Narrow" panose="02000506020000020004" pitchFamily="2" charset="0"/>
            </a:rPr>
            <a:t>Ansysfluent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80561236-4989-4396-A834-27AE3EAFA55B}" type="presOf" srcId="{C6629AED-32F7-4BAC-A7C1-52A30D16B703}" destId="{C3206F73-B9C0-4C5E-92C5-7B9DEAB43641}" srcOrd="0" destOrd="0" presId="urn:microsoft.com/office/officeart/2005/8/layout/hChevron3"/>
    <dgm:cxn modelId="{249E8C6B-A2B7-42A6-8763-523C60280D11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E83AB4F4-F533-4978-9692-782D36A99604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colorful5" csCatId="colorful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3-2 Design of the linear </a:t>
          </a:r>
          <a:r>
            <a:rPr lang="it-IT" sz="2800" b="1" dirty="0" err="1">
              <a:latin typeface="Helvetica-Narrow" panose="02000506020000020004" pitchFamily="2" charset="0"/>
            </a:rPr>
            <a:t>actuator</a:t>
          </a:r>
          <a:r>
            <a:rPr lang="it-IT" sz="2800" b="1" dirty="0">
              <a:latin typeface="Helvetica-Narrow" panose="02000506020000020004" pitchFamily="2" charset="0"/>
            </a:rPr>
            <a:t> «voice coil» </a:t>
          </a:r>
          <a:r>
            <a:rPr lang="it-IT" sz="2800" b="1" dirty="0" err="1">
              <a:latin typeface="Helvetica-Narrow" panose="02000506020000020004" pitchFamily="2" charset="0"/>
            </a:rPr>
            <a:t>Amesim</a:t>
          </a:r>
          <a:r>
            <a:rPr lang="it-IT" sz="2800" b="1" dirty="0">
              <a:latin typeface="Helvetica-Narrow" panose="02000506020000020004" pitchFamily="2" charset="0"/>
            </a:rPr>
            <a:t>  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 custLinFactNeighborX="254">
        <dgm:presLayoutVars>
          <dgm:bulletEnabled val="1"/>
        </dgm:presLayoutVars>
      </dgm:prSet>
      <dgm:spPr/>
    </dgm:pt>
  </dgm:ptLst>
  <dgm:cxnLst>
    <dgm:cxn modelId="{C34C1355-E1D1-44C0-B784-E2B9C03086BD}" type="presOf" srcId="{105B7D13-794C-4F76-AFD5-BEA32C83C0B2}" destId="{B4A4A117-0F21-4EB7-80F2-43281DDFA2EC}" srcOrd="0" destOrd="0" presId="urn:microsoft.com/office/officeart/2005/8/layout/hChevron3"/>
    <dgm:cxn modelId="{5AD05BCF-3D0D-45A1-B0D1-01A661E4D7BD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63D72A8B-A803-4D9A-8324-55E8CD52022B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colorful5" csCatId="colorful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3-2 Design of the linear </a:t>
          </a:r>
          <a:r>
            <a:rPr lang="it-IT" sz="2800" b="1" dirty="0" err="1">
              <a:latin typeface="Helvetica-Narrow" panose="02000506020000020004" pitchFamily="2" charset="0"/>
            </a:rPr>
            <a:t>actuator</a:t>
          </a:r>
          <a:r>
            <a:rPr lang="it-IT" sz="2800" b="1" dirty="0">
              <a:latin typeface="Helvetica-Narrow" panose="02000506020000020004" pitchFamily="2" charset="0"/>
            </a:rPr>
            <a:t> «voice coil» </a:t>
          </a:r>
          <a:r>
            <a:rPr lang="it-IT" sz="2800" b="1" dirty="0" err="1">
              <a:latin typeface="Helvetica-Narrow" panose="02000506020000020004" pitchFamily="2" charset="0"/>
            </a:rPr>
            <a:t>Amesim</a:t>
          </a:r>
          <a:r>
            <a:rPr lang="it-IT" sz="2800" b="1" dirty="0">
              <a:latin typeface="Helvetica-Narrow" panose="02000506020000020004" pitchFamily="2" charset="0"/>
            </a:rPr>
            <a:t> 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 custLinFactNeighborX="77" custLinFactNeighborY="-14995">
        <dgm:presLayoutVars>
          <dgm:bulletEnabled val="1"/>
        </dgm:presLayoutVars>
      </dgm:prSet>
      <dgm:spPr/>
    </dgm:pt>
  </dgm:ptLst>
  <dgm:cxnLst>
    <dgm:cxn modelId="{792A4632-E5CC-4D75-82BC-8C5279688485}" type="presOf" srcId="{C6629AED-32F7-4BAC-A7C1-52A30D16B703}" destId="{C3206F73-B9C0-4C5E-92C5-7B9DEAB43641}" srcOrd="0" destOrd="0" presId="urn:microsoft.com/office/officeart/2005/8/layout/hChevron3"/>
    <dgm:cxn modelId="{60EA07BE-D83D-4A52-9811-C3BD31AE1350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51047E6B-30C5-4841-BB54-57BF3DF2AF56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colorful5" csCatId="colorful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3-2 Design of the linear </a:t>
          </a:r>
          <a:r>
            <a:rPr lang="it-IT" sz="2800" b="1" dirty="0" err="1">
              <a:latin typeface="Helvetica-Narrow" panose="02000506020000020004" pitchFamily="2" charset="0"/>
            </a:rPr>
            <a:t>actuator</a:t>
          </a:r>
          <a:r>
            <a:rPr lang="it-IT" sz="2800" b="1" dirty="0">
              <a:latin typeface="Helvetica-Narrow" panose="02000506020000020004" pitchFamily="2" charset="0"/>
            </a:rPr>
            <a:t> «voice coil» </a:t>
          </a:r>
          <a:r>
            <a:rPr lang="it-IT" sz="2800" b="1" dirty="0" err="1">
              <a:latin typeface="Helvetica-Narrow" panose="02000506020000020004" pitchFamily="2" charset="0"/>
            </a:rPr>
            <a:t>Amesim</a:t>
          </a:r>
          <a:r>
            <a:rPr lang="it-IT" sz="2800" b="1" dirty="0">
              <a:latin typeface="Helvetica-Narrow" panose="02000506020000020004" pitchFamily="2" charset="0"/>
            </a:rPr>
            <a:t> 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234E2C33-8571-4021-A53A-46AB8116BC6D}" type="presOf" srcId="{C6629AED-32F7-4BAC-A7C1-52A30D16B703}" destId="{C3206F73-B9C0-4C5E-92C5-7B9DEAB43641}" srcOrd="0" destOrd="0" presId="urn:microsoft.com/office/officeart/2005/8/layout/hChevron3"/>
    <dgm:cxn modelId="{79CDE0A8-032D-4374-8CE4-491D9755D40E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2663DFF0-B21A-42F5-BBF4-CDDE070A884C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colorful5" csCatId="colorful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3-2 Design of the linear </a:t>
          </a:r>
          <a:r>
            <a:rPr lang="it-IT" sz="2800" b="1" dirty="0" err="1">
              <a:latin typeface="Helvetica-Narrow" panose="02000506020000020004" pitchFamily="2" charset="0"/>
            </a:rPr>
            <a:t>actuator</a:t>
          </a:r>
          <a:r>
            <a:rPr lang="it-IT" sz="2800" b="1" dirty="0">
              <a:latin typeface="Helvetica-Narrow" panose="02000506020000020004" pitchFamily="2" charset="0"/>
            </a:rPr>
            <a:t> «voice coil» </a:t>
          </a:r>
          <a:r>
            <a:rPr lang="it-IT" sz="2800" b="1" dirty="0" err="1">
              <a:latin typeface="Helvetica-Narrow" panose="02000506020000020004" pitchFamily="2" charset="0"/>
            </a:rPr>
            <a:t>Amesim</a:t>
          </a:r>
          <a:r>
            <a:rPr lang="it-IT" sz="2800" b="1" dirty="0">
              <a:latin typeface="Helvetica-Narrow" panose="02000506020000020004" pitchFamily="2" charset="0"/>
            </a:rPr>
            <a:t> 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D2369225-3963-4929-9B16-4C681D47AA4C}" type="presOf" srcId="{105B7D13-794C-4F76-AFD5-BEA32C83C0B2}" destId="{B4A4A117-0F21-4EB7-80F2-43281DDFA2EC}" srcOrd="0" destOrd="0" presId="urn:microsoft.com/office/officeart/2005/8/layout/hChevron3"/>
    <dgm:cxn modelId="{2ACF085D-7BB6-4836-AD30-A1F42C31C3F6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B8757AF6-7E93-46EE-B82B-20D5D7A1F8F9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4_2" csCatId="accent4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solidFill>
                <a:srgbClr val="F8F8F8"/>
              </a:solidFill>
              <a:latin typeface="Helvetica-Narrow" panose="02000506020000020004" pitchFamily="2" charset="0"/>
            </a:rPr>
            <a:t>4. </a:t>
          </a:r>
          <a:r>
            <a:rPr lang="it-IT" sz="2800" b="1" dirty="0" err="1">
              <a:solidFill>
                <a:srgbClr val="F8F8F8"/>
              </a:solidFill>
              <a:latin typeface="Helvetica-Narrow" panose="02000506020000020004" pitchFamily="2" charset="0"/>
            </a:rPr>
            <a:t>Conclusions</a:t>
          </a:r>
          <a:r>
            <a:rPr lang="it-IT" sz="2800" b="1" dirty="0">
              <a:solidFill>
                <a:srgbClr val="F8F8F8"/>
              </a:solidFill>
              <a:latin typeface="Helvetica-Narrow" panose="02000506020000020004" pitchFamily="2" charset="0"/>
            </a:rPr>
            <a:t> .</a:t>
          </a:r>
          <a:endParaRPr lang="it-IT" sz="2800" b="1" dirty="0">
            <a:solidFill>
              <a:srgbClr val="F8F8F8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B7DC862F-7FFE-4DA2-A342-CB54E129326F}" type="presOf" srcId="{105B7D13-794C-4F76-AFD5-BEA32C83C0B2}" destId="{B4A4A117-0F21-4EB7-80F2-43281DDFA2EC}" srcOrd="0" destOrd="0" presId="urn:microsoft.com/office/officeart/2005/8/layout/hChevron3"/>
    <dgm:cxn modelId="{0E29D4F1-D51B-4384-AB93-38B7EF334DCA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6A75C571-D7BB-4342-92B1-CCA9FBDCD19D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1" qsCatId="simple" csTypeId="urn:microsoft.com/office/officeart/2005/8/colors/accent5_2" csCatId="accent5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1-Introduction</a:t>
          </a: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 custScaleX="100098" custLinFactNeighborX="0">
        <dgm:presLayoutVars>
          <dgm:bulletEnabled val="1"/>
        </dgm:presLayoutVars>
      </dgm:prSet>
      <dgm:spPr/>
    </dgm:pt>
  </dgm:ptLst>
  <dgm:cxnLst>
    <dgm:cxn modelId="{FEDF2744-2878-4A49-9D88-C41E5DD08775}" type="presOf" srcId="{C6629AED-32F7-4BAC-A7C1-52A30D16B703}" destId="{C3206F73-B9C0-4C5E-92C5-7B9DEAB43641}" srcOrd="0" destOrd="0" presId="urn:microsoft.com/office/officeart/2005/8/layout/hChevron3"/>
    <dgm:cxn modelId="{0F30C9E0-3744-4DD8-9DB8-1402B3329343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7523C688-9B9D-4335-A613-F89E8D809BE0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1" qsCatId="simple" csTypeId="urn:microsoft.com/office/officeart/2005/8/colors/accent5_2" csCatId="accent5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1-Introduction</a:t>
          </a: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 custScaleX="100098" custLinFactNeighborX="0">
        <dgm:presLayoutVars>
          <dgm:bulletEnabled val="1"/>
        </dgm:presLayoutVars>
      </dgm:prSet>
      <dgm:spPr/>
    </dgm:pt>
  </dgm:ptLst>
  <dgm:cxnLst>
    <dgm:cxn modelId="{AC508835-234D-416A-A057-3575A236995D}" type="presOf" srcId="{C6629AED-32F7-4BAC-A7C1-52A30D16B703}" destId="{C3206F73-B9C0-4C5E-92C5-7B9DEAB43641}" srcOrd="0" destOrd="0" presId="urn:microsoft.com/office/officeart/2005/8/layout/hChevron3"/>
    <dgm:cxn modelId="{C225B7DC-171D-41A0-9010-6413FB3F1973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35CF110C-15F5-4249-92CF-727A2CF19A81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4_2" csCatId="accent4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fr-FR" sz="2800" b="1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2.1 </a:t>
          </a:r>
          <a:r>
            <a:rPr lang="fr-FR" sz="2800" b="1" dirty="0" err="1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Experimental</a:t>
          </a:r>
          <a:r>
            <a:rPr lang="fr-FR" sz="2800" b="1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 </a:t>
          </a:r>
          <a:r>
            <a:rPr lang="fr-FR" sz="2800" b="1" dirty="0" err="1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study</a:t>
          </a:r>
          <a:r>
            <a:rPr lang="fr-FR" sz="2800" b="1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 :test </a:t>
          </a:r>
          <a:r>
            <a:rPr lang="fr-FR" sz="2800" b="1" dirty="0" err="1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bench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12638A7F-2D9E-4422-9119-BC7828F6333B}" type="presOf" srcId="{C6629AED-32F7-4BAC-A7C1-52A30D16B703}" destId="{C3206F73-B9C0-4C5E-92C5-7B9DEAB43641}" srcOrd="0" destOrd="0" presId="urn:microsoft.com/office/officeart/2005/8/layout/hChevron3"/>
    <dgm:cxn modelId="{A9D69BB4-9AF3-4938-97FB-B45BA7D6531E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141B41D2-30AB-48DB-B939-E8CD94BAB40F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4_2" csCatId="accent4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2-2-Experimental study: Data </a:t>
          </a:r>
          <a:r>
            <a:rPr lang="it-IT" sz="2800" b="1" dirty="0" err="1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acquisition</a:t>
          </a:r>
          <a:r>
            <a:rPr lang="it-IT" sz="2800" b="1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 system</a:t>
          </a:r>
          <a:endParaRPr lang="it-IT" sz="2800" b="1" dirty="0">
            <a:solidFill>
              <a:schemeClr val="bg1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4E0F7BCB-FAAC-470E-AD64-832981BC93DD}" type="presOf" srcId="{105B7D13-794C-4F76-AFD5-BEA32C83C0B2}" destId="{B4A4A117-0F21-4EB7-80F2-43281DDFA2EC}" srcOrd="0" destOrd="0" presId="urn:microsoft.com/office/officeart/2005/8/layout/hChevron3"/>
    <dgm:cxn modelId="{493E8FD9-B0A9-4596-A866-8BE5F6E6678D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FA98DEBB-8414-4812-A3CB-679155F6EF4D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4_2" csCatId="accent4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fr-FR" sz="2800" b="1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2.2 Data acquisition system box</a:t>
          </a:r>
          <a:endParaRPr lang="it-IT" sz="2800" b="1" dirty="0">
            <a:solidFill>
              <a:schemeClr val="bg1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CAE4CE82-93D0-4767-9324-534814CADEE1}" type="presOf" srcId="{C6629AED-32F7-4BAC-A7C1-52A30D16B703}" destId="{C3206F73-B9C0-4C5E-92C5-7B9DEAB43641}" srcOrd="0" destOrd="0" presId="urn:microsoft.com/office/officeart/2005/8/layout/hChevron3"/>
    <dgm:cxn modelId="{A1B221C1-64FA-4469-9E68-30BBD1735CDA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79F2D5CC-5EE6-40F5-9EB0-BC00BF6D237D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4_2" csCatId="accent4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fr-FR" sz="2800" b="1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2.2 Data acquisition system box</a:t>
          </a:r>
          <a:endParaRPr lang="it-IT" sz="2800" b="1" dirty="0">
            <a:solidFill>
              <a:schemeClr val="bg1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CAE4CE82-93D0-4767-9324-534814CADEE1}" type="presOf" srcId="{C6629AED-32F7-4BAC-A7C1-52A30D16B703}" destId="{C3206F73-B9C0-4C5E-92C5-7B9DEAB43641}" srcOrd="0" destOrd="0" presId="urn:microsoft.com/office/officeart/2005/8/layout/hChevron3"/>
    <dgm:cxn modelId="{A1B221C1-64FA-4469-9E68-30BBD1735CDA}" type="presOf" srcId="{105B7D13-794C-4F76-AFD5-BEA32C83C0B2}" destId="{B4A4A117-0F21-4EB7-80F2-43281DDFA2EC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79F2D5CC-5EE6-40F5-9EB0-BC00BF6D237D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629AED-32F7-4BAC-A7C1-52A30D16B703}" type="doc">
      <dgm:prSet loTypeId="urn:microsoft.com/office/officeart/2005/8/layout/hChevron3" loCatId="process" qsTypeId="urn:microsoft.com/office/officeart/2005/8/quickstyle/simple1#3" qsCatId="simple" csTypeId="urn:microsoft.com/office/officeart/2005/8/colors/accent2_2" csCatId="accent2" phldr="1"/>
      <dgm:spPr/>
    </dgm:pt>
    <dgm:pt modelId="{105B7D13-794C-4F76-AFD5-BEA32C83C0B2}">
      <dgm:prSet phldrT="[Testo]" custT="1"/>
      <dgm:spPr/>
      <dgm:t>
        <a:bodyPr/>
        <a:lstStyle/>
        <a:p>
          <a:pPr algn="l"/>
          <a:r>
            <a:rPr lang="it-IT" sz="2800" b="1" dirty="0">
              <a:latin typeface="Helvetica-Narrow" panose="02000506020000020004" pitchFamily="2" charset="0"/>
            </a:rPr>
            <a:t>3. </a:t>
          </a:r>
          <a:r>
            <a:rPr lang="it-IT" sz="2800" b="1" dirty="0" err="1">
              <a:latin typeface="Helvetica-Narrow" panose="02000506020000020004" pitchFamily="2" charset="0"/>
            </a:rPr>
            <a:t>Numerical</a:t>
          </a:r>
          <a:r>
            <a:rPr lang="it-IT" sz="2800" b="1" dirty="0">
              <a:latin typeface="Helvetica-Narrow" panose="02000506020000020004" pitchFamily="2" charset="0"/>
            </a:rPr>
            <a:t> </a:t>
          </a:r>
          <a:r>
            <a:rPr lang="it-IT" sz="2800" b="1" dirty="0" err="1">
              <a:latin typeface="Helvetica-Narrow" panose="02000506020000020004" pitchFamily="2" charset="0"/>
            </a:rPr>
            <a:t>validation</a:t>
          </a:r>
          <a:r>
            <a:rPr lang="it-IT" sz="2800" b="1" dirty="0">
              <a:latin typeface="Helvetica-Narrow" panose="02000506020000020004" pitchFamily="2" charset="0"/>
            </a:rPr>
            <a:t>.</a:t>
          </a:r>
          <a:endParaRPr lang="it-IT" sz="2800" b="1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gm:t>
    </dgm:pt>
    <dgm:pt modelId="{3DE156D2-8C6C-481A-B2A8-AF683E372D52}" type="par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CFAAC23-EB57-45B6-A371-749B88BCC68C}" type="sibTrans" cxnId="{9436D6F1-0AFE-46D5-8C2F-0BD8112DDBA7}">
      <dgm:prSet/>
      <dgm:spPr/>
      <dgm:t>
        <a:bodyPr/>
        <a:lstStyle/>
        <a:p>
          <a:endParaRPr lang="it-IT" sz="1400" b="1">
            <a:solidFill>
              <a:schemeClr val="tx1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3206F73-B9C0-4C5E-92C5-7B9DEAB43641}" type="pres">
      <dgm:prSet presAssocID="{C6629AED-32F7-4BAC-A7C1-52A30D16B703}" presName="Name0" presStyleCnt="0">
        <dgm:presLayoutVars>
          <dgm:dir/>
          <dgm:resizeHandles val="exact"/>
        </dgm:presLayoutVars>
      </dgm:prSet>
      <dgm:spPr/>
    </dgm:pt>
    <dgm:pt modelId="{B4A4A117-0F21-4EB7-80F2-43281DDFA2EC}" type="pres">
      <dgm:prSet presAssocID="{105B7D13-794C-4F76-AFD5-BEA32C83C0B2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FCF13065-3B05-42CF-801B-00674BA29A8B}" type="presOf" srcId="{105B7D13-794C-4F76-AFD5-BEA32C83C0B2}" destId="{B4A4A117-0F21-4EB7-80F2-43281DDFA2EC}" srcOrd="0" destOrd="0" presId="urn:microsoft.com/office/officeart/2005/8/layout/hChevron3"/>
    <dgm:cxn modelId="{8F9B779C-126D-4090-B123-0455800C4BF0}" type="presOf" srcId="{C6629AED-32F7-4BAC-A7C1-52A30D16B703}" destId="{C3206F73-B9C0-4C5E-92C5-7B9DEAB43641}" srcOrd="0" destOrd="0" presId="urn:microsoft.com/office/officeart/2005/8/layout/hChevron3"/>
    <dgm:cxn modelId="{9436D6F1-0AFE-46D5-8C2F-0BD8112DDBA7}" srcId="{C6629AED-32F7-4BAC-A7C1-52A30D16B703}" destId="{105B7D13-794C-4F76-AFD5-BEA32C83C0B2}" srcOrd="0" destOrd="0" parTransId="{3DE156D2-8C6C-481A-B2A8-AF683E372D52}" sibTransId="{CCFAAC23-EB57-45B6-A371-749B88BCC68C}"/>
    <dgm:cxn modelId="{C59D7968-B8C9-4F61-8C64-389888EF39A1}" type="presParOf" srcId="{C3206F73-B9C0-4C5E-92C5-7B9DEAB43641}" destId="{B4A4A117-0F21-4EB7-80F2-43281DDFA2EC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43" y="0"/>
          <a:ext cx="12180112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1-Introduction</a:t>
          </a:r>
        </a:p>
      </dsp:txBody>
      <dsp:txXfrm>
        <a:off x="5943" y="0"/>
        <a:ext cx="12060944" cy="4766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3-1 CFD </a:t>
          </a:r>
          <a:r>
            <a:rPr lang="it-IT" sz="2800" b="1" kern="1200" dirty="0" err="1">
              <a:latin typeface="Helvetica-Narrow" panose="02000506020000020004" pitchFamily="2" charset="0"/>
            </a:rPr>
            <a:t>simulation</a:t>
          </a:r>
          <a:r>
            <a:rPr lang="it-IT" sz="2800" b="1" kern="1200" dirty="0">
              <a:latin typeface="Helvetica-Narrow" panose="02000506020000020004" pitchFamily="2" charset="0"/>
            </a:rPr>
            <a:t> with </a:t>
          </a:r>
          <a:r>
            <a:rPr lang="it-IT" sz="2800" b="1" kern="1200" dirty="0" err="1">
              <a:latin typeface="Helvetica-Narrow" panose="02000506020000020004" pitchFamily="2" charset="0"/>
            </a:rPr>
            <a:t>Ansysfluent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11906" y="0"/>
          <a:ext cx="12180093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3-2 Design of the linear </a:t>
          </a:r>
          <a:r>
            <a:rPr lang="it-IT" sz="2800" b="1" kern="1200" dirty="0" err="1">
              <a:latin typeface="Helvetica-Narrow" panose="02000506020000020004" pitchFamily="2" charset="0"/>
            </a:rPr>
            <a:t>actuator</a:t>
          </a:r>
          <a:r>
            <a:rPr lang="it-IT" sz="2800" b="1" kern="1200" dirty="0">
              <a:latin typeface="Helvetica-Narrow" panose="02000506020000020004" pitchFamily="2" charset="0"/>
            </a:rPr>
            <a:t> «voice coil» </a:t>
          </a:r>
          <a:r>
            <a:rPr lang="it-IT" sz="2800" b="1" kern="1200" dirty="0" err="1">
              <a:latin typeface="Helvetica-Narrow" panose="02000506020000020004" pitchFamily="2" charset="0"/>
            </a:rPr>
            <a:t>Amesim</a:t>
          </a:r>
          <a:r>
            <a:rPr lang="it-IT" sz="2800" b="1" kern="1200" dirty="0">
              <a:latin typeface="Helvetica-Narrow" panose="02000506020000020004" pitchFamily="2" charset="0"/>
            </a:rPr>
            <a:t>  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11906" y="0"/>
        <a:ext cx="12060925" cy="476672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11906" y="0"/>
          <a:ext cx="12180093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3-2 Design of the linear </a:t>
          </a:r>
          <a:r>
            <a:rPr lang="it-IT" sz="2800" b="1" kern="1200" dirty="0" err="1">
              <a:latin typeface="Helvetica-Narrow" panose="02000506020000020004" pitchFamily="2" charset="0"/>
            </a:rPr>
            <a:t>actuator</a:t>
          </a:r>
          <a:r>
            <a:rPr lang="it-IT" sz="2800" b="1" kern="1200" dirty="0">
              <a:latin typeface="Helvetica-Narrow" panose="02000506020000020004" pitchFamily="2" charset="0"/>
            </a:rPr>
            <a:t> «voice coil» </a:t>
          </a:r>
          <a:r>
            <a:rPr lang="it-IT" sz="2800" b="1" kern="1200" dirty="0" err="1">
              <a:latin typeface="Helvetica-Narrow" panose="02000506020000020004" pitchFamily="2" charset="0"/>
            </a:rPr>
            <a:t>Amesim</a:t>
          </a:r>
          <a:r>
            <a:rPr lang="it-IT" sz="2800" b="1" kern="1200" dirty="0">
              <a:latin typeface="Helvetica-Narrow" panose="02000506020000020004" pitchFamily="2" charset="0"/>
            </a:rPr>
            <a:t> 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11906" y="0"/>
        <a:ext cx="12060925" cy="476672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3-2 Design of the linear </a:t>
          </a:r>
          <a:r>
            <a:rPr lang="it-IT" sz="2800" b="1" kern="1200" dirty="0" err="1">
              <a:latin typeface="Helvetica-Narrow" panose="02000506020000020004" pitchFamily="2" charset="0"/>
            </a:rPr>
            <a:t>actuator</a:t>
          </a:r>
          <a:r>
            <a:rPr lang="it-IT" sz="2800" b="1" kern="1200" dirty="0">
              <a:latin typeface="Helvetica-Narrow" panose="02000506020000020004" pitchFamily="2" charset="0"/>
            </a:rPr>
            <a:t> «voice coil» </a:t>
          </a:r>
          <a:r>
            <a:rPr lang="it-IT" sz="2800" b="1" kern="1200" dirty="0" err="1">
              <a:latin typeface="Helvetica-Narrow" panose="02000506020000020004" pitchFamily="2" charset="0"/>
            </a:rPr>
            <a:t>Amesim</a:t>
          </a:r>
          <a:r>
            <a:rPr lang="it-IT" sz="2800" b="1" kern="1200" dirty="0">
              <a:latin typeface="Helvetica-Narrow" panose="02000506020000020004" pitchFamily="2" charset="0"/>
            </a:rPr>
            <a:t> 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3-2 Design of the linear </a:t>
          </a:r>
          <a:r>
            <a:rPr lang="it-IT" sz="2800" b="1" kern="1200" dirty="0" err="1">
              <a:latin typeface="Helvetica-Narrow" panose="02000506020000020004" pitchFamily="2" charset="0"/>
            </a:rPr>
            <a:t>actuator</a:t>
          </a:r>
          <a:r>
            <a:rPr lang="it-IT" sz="2800" b="1" kern="1200" dirty="0">
              <a:latin typeface="Helvetica-Narrow" panose="02000506020000020004" pitchFamily="2" charset="0"/>
            </a:rPr>
            <a:t> «voice coil» </a:t>
          </a:r>
          <a:r>
            <a:rPr lang="it-IT" sz="2800" b="1" kern="1200" dirty="0" err="1">
              <a:latin typeface="Helvetica-Narrow" panose="02000506020000020004" pitchFamily="2" charset="0"/>
            </a:rPr>
            <a:t>Amesim</a:t>
          </a:r>
          <a:r>
            <a:rPr lang="it-IT" sz="2800" b="1" kern="1200" dirty="0">
              <a:latin typeface="Helvetica-Narrow" panose="02000506020000020004" pitchFamily="2" charset="0"/>
            </a:rPr>
            <a:t> 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solidFill>
                <a:srgbClr val="F8F8F8"/>
              </a:solidFill>
              <a:latin typeface="Helvetica-Narrow" panose="02000506020000020004" pitchFamily="2" charset="0"/>
            </a:rPr>
            <a:t>4. </a:t>
          </a:r>
          <a:r>
            <a:rPr lang="it-IT" sz="2800" b="1" kern="1200" dirty="0" err="1">
              <a:solidFill>
                <a:srgbClr val="F8F8F8"/>
              </a:solidFill>
              <a:latin typeface="Helvetica-Narrow" panose="02000506020000020004" pitchFamily="2" charset="0"/>
            </a:rPr>
            <a:t>Conclusions</a:t>
          </a:r>
          <a:r>
            <a:rPr lang="it-IT" sz="2800" b="1" kern="1200" dirty="0">
              <a:solidFill>
                <a:srgbClr val="F8F8F8"/>
              </a:solidFill>
              <a:latin typeface="Helvetica-Narrow" panose="02000506020000020004" pitchFamily="2" charset="0"/>
            </a:rPr>
            <a:t> .</a:t>
          </a:r>
          <a:endParaRPr lang="it-IT" sz="2800" b="1" kern="1200" dirty="0">
            <a:solidFill>
              <a:srgbClr val="F8F8F8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43" y="0"/>
          <a:ext cx="12180112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1-Introduction</a:t>
          </a:r>
        </a:p>
      </dsp:txBody>
      <dsp:txXfrm>
        <a:off x="5943" y="0"/>
        <a:ext cx="12060944" cy="476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43" y="0"/>
          <a:ext cx="12180112" cy="4766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1-Introduction</a:t>
          </a:r>
        </a:p>
      </dsp:txBody>
      <dsp:txXfrm>
        <a:off x="5943" y="0"/>
        <a:ext cx="12060944" cy="4766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2.1 </a:t>
          </a:r>
          <a:r>
            <a:rPr lang="fr-FR" sz="2800" b="1" kern="1200" dirty="0" err="1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Experimental</a:t>
          </a:r>
          <a:r>
            <a:rPr lang="fr-FR" sz="2800" b="1" kern="1200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 </a:t>
          </a:r>
          <a:r>
            <a:rPr lang="fr-FR" sz="2800" b="1" kern="1200" dirty="0" err="1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study</a:t>
          </a:r>
          <a:r>
            <a:rPr lang="fr-FR" sz="2800" b="1" kern="1200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 :test </a:t>
          </a:r>
          <a:r>
            <a:rPr lang="fr-FR" sz="2800" b="1" kern="1200" dirty="0" err="1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bench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2-2-Experimental study: Data </a:t>
          </a:r>
          <a:r>
            <a:rPr lang="it-IT" sz="2800" b="1" kern="1200" dirty="0" err="1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acquisition</a:t>
          </a:r>
          <a:r>
            <a:rPr lang="it-IT" sz="2800" b="1" kern="1200" dirty="0"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 system</a:t>
          </a:r>
          <a:endParaRPr lang="it-IT" sz="2800" b="1" kern="1200" dirty="0">
            <a:solidFill>
              <a:schemeClr val="bg1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2.2 Data acquisition system box</a:t>
          </a:r>
          <a:endParaRPr lang="it-IT" sz="2800" b="1" kern="1200" dirty="0">
            <a:solidFill>
              <a:schemeClr val="bg1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>
              <a:solidFill>
                <a:schemeClr val="bg1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rPr>
            <a:t>2.2 Data acquisition system box</a:t>
          </a:r>
          <a:endParaRPr lang="it-IT" sz="2800" b="1" kern="1200" dirty="0">
            <a:solidFill>
              <a:schemeClr val="bg1"/>
            </a:solidFill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4A117-0F21-4EB7-80F2-43281DDFA2EC}">
      <dsp:nvSpPr>
        <dsp:cNvPr id="0" name=""/>
        <dsp:cNvSpPr/>
      </dsp:nvSpPr>
      <dsp:spPr>
        <a:xfrm>
          <a:off x="5953" y="0"/>
          <a:ext cx="12180093" cy="476672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74676" rIns="37338" bIns="74676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>
              <a:latin typeface="Helvetica-Narrow" panose="02000506020000020004" pitchFamily="2" charset="0"/>
            </a:rPr>
            <a:t>3. </a:t>
          </a:r>
          <a:r>
            <a:rPr lang="it-IT" sz="2800" b="1" kern="1200" dirty="0" err="1">
              <a:latin typeface="Helvetica-Narrow" panose="02000506020000020004" pitchFamily="2" charset="0"/>
            </a:rPr>
            <a:t>Numerical</a:t>
          </a:r>
          <a:r>
            <a:rPr lang="it-IT" sz="2800" b="1" kern="1200" dirty="0">
              <a:latin typeface="Helvetica-Narrow" panose="02000506020000020004" pitchFamily="2" charset="0"/>
            </a:rPr>
            <a:t> </a:t>
          </a:r>
          <a:r>
            <a:rPr lang="it-IT" sz="2800" b="1" kern="1200" dirty="0" err="1">
              <a:latin typeface="Helvetica-Narrow" panose="02000506020000020004" pitchFamily="2" charset="0"/>
            </a:rPr>
            <a:t>validation</a:t>
          </a:r>
          <a:r>
            <a:rPr lang="it-IT" sz="2800" b="1" kern="1200" dirty="0">
              <a:latin typeface="Helvetica-Narrow" panose="02000506020000020004" pitchFamily="2" charset="0"/>
            </a:rPr>
            <a:t>.</a:t>
          </a:r>
          <a:endParaRPr lang="it-IT" sz="2800" b="1" kern="1200" dirty="0">
            <a:latin typeface="Helvetica-Narrow" panose="02000506020000020004" pitchFamily="2" charset="0"/>
            <a:ea typeface="Tahoma" pitchFamily="34" charset="0"/>
            <a:cs typeface="Tahoma" pitchFamily="34" charset="0"/>
          </a:endParaRPr>
        </a:p>
      </dsp:txBody>
      <dsp:txXfrm>
        <a:off x="5953" y="0"/>
        <a:ext cx="12060925" cy="476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C47FFD-A8AB-4D7D-8366-9CF8BCDA4A70}" type="datetimeFigureOut">
              <a:rPr lang="it-IT"/>
              <a:pPr>
                <a:defRPr/>
              </a:pPr>
              <a:t>05/04/2021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7D10280-C279-4598-83EE-70387C8676B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11812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19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3145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9750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623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623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1562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D10280-C279-4598-83EE-70387C8676B3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16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27648" y="980728"/>
            <a:ext cx="6448067" cy="4824536"/>
          </a:xfrm>
          <a:prstGeom prst="rect">
            <a:avLst/>
          </a:prstGeom>
          <a:effectLst>
            <a:glow rad="406400">
              <a:schemeClr val="bg1">
                <a:alpha val="0"/>
              </a:schemeClr>
            </a:glow>
            <a:outerShdw blurRad="63500" sx="102000" sy="102000" algn="ctr" rotWithShape="0">
              <a:schemeClr val="bg1">
                <a:alpha val="40000"/>
              </a:schemeClr>
            </a:outerShdw>
            <a:softEdge rad="0"/>
          </a:effec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F7B2944-ED9C-4F02-A080-7CD2F3605C90}" type="datetime1">
              <a:rPr lang="it-IT" smtClean="0"/>
              <a:t>05/04/2021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F528B5B-2111-4999-BC38-08067E60F1B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18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F5A65FB-368D-4824-8503-7E1DEB45C9BA}" type="datetime1">
              <a:rPr lang="it-IT" smtClean="0"/>
              <a:t>05/04/2021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22DDA60-FB33-4C93-96F5-1F91C5ED6B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62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F1A76FE-0BCC-41F1-AF0C-AEC3230DE37A}" type="datetime1">
              <a:rPr lang="it-IT" smtClean="0"/>
              <a:t>05/04/2021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4611E1D-B57A-4D90-A41C-59643F7708D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88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32290E7-389F-4B19-9874-F2A44CB11227}" type="datetime1">
              <a:rPr lang="it-IT" smtClean="0"/>
              <a:t>05/04/2021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6DB974E-223A-4AEA-9D0E-81C71AE549D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427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12E7991-70DC-4E4E-B7A5-8A25087693D9}" type="datetime1">
              <a:rPr lang="it-IT" smtClean="0"/>
              <a:t>05/04/2021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B96E72C-FAB3-490F-9A38-8F517B703DE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705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9C91762-4540-42EC-AA3C-91B1D6F5A92B}" type="datetime1">
              <a:rPr lang="it-IT" smtClean="0"/>
              <a:t>05/04/2021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2FB4047-30BC-4F64-A097-4F7DEF6EB3A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332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4618938-4558-4D5C-A660-39978FAF51C7}" type="datetime1">
              <a:rPr lang="it-IT" smtClean="0"/>
              <a:t>05/04/2021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6133DD2-4B1B-4F38-BF8F-DD87E13551E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2486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B1F10BC-0E94-4B2E-95B6-0F31704CC48C}" type="datetime1">
              <a:rPr lang="it-IT" smtClean="0"/>
              <a:t>05/04/2021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FBF592C-AB8A-4EB2-AFB4-A6816A60043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3456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BECA221-2DBB-42F1-8A7A-AA600ABA5D58}" type="datetime1">
              <a:rPr lang="it-IT" smtClean="0"/>
              <a:t>05/04/2021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C1EF25C-8E24-42D4-B5D0-7BFC5750FE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9701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58B2737-CA3D-4974-AECA-0CF312CF42B0}" type="datetime1">
              <a:rPr lang="it-IT" smtClean="0"/>
              <a:t>05/04/2021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D1F6097-0D37-4DBC-B03E-6959C41E19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3971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70CA314-F836-42D8-90B0-F378DA518ABA}" type="datetime1">
              <a:rPr lang="it-IT" smtClean="0"/>
              <a:t>05/04/2021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4EA209A-E7BD-479E-BCC3-05797317DE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7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3F5B88C8-7EE5-4140-AC8D-AAD5CDFD34E8}" type="datetime1">
              <a:rPr lang="it-IT" smtClean="0"/>
              <a:t>05/04/2021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BDADFF50-2F55-4457-B8AD-F24B0C47D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3.em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7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9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9.png"/><Relationship Id="rId12" Type="http://schemas.openxmlformats.org/officeDocument/2006/relationships/image" Target="../media/image38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11" Type="http://schemas.openxmlformats.org/officeDocument/2006/relationships/image" Target="../media/image37.png"/><Relationship Id="rId5" Type="http://schemas.openxmlformats.org/officeDocument/2006/relationships/diagramColors" Target="../diagrams/colors11.xml"/><Relationship Id="rId10" Type="http://schemas.openxmlformats.org/officeDocument/2006/relationships/image" Target="../media/image36.png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40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10" Type="http://schemas.openxmlformats.org/officeDocument/2006/relationships/image" Target="../media/image43.pn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44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46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47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49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diagramLayout" Target="../diagrams/layout19.xml"/><Relationship Id="rId7" Type="http://schemas.openxmlformats.org/officeDocument/2006/relationships/image" Target="../media/image50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diagramLayout" Target="../diagrams/layout20.xml"/><Relationship Id="rId7" Type="http://schemas.openxmlformats.org/officeDocument/2006/relationships/image" Target="../media/image52.png"/><Relationship Id="rId12" Type="http://schemas.openxmlformats.org/officeDocument/2006/relationships/image" Target="../media/image56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11" Type="http://schemas.openxmlformats.org/officeDocument/2006/relationships/image" Target="../media/image560.png"/><Relationship Id="rId5" Type="http://schemas.openxmlformats.org/officeDocument/2006/relationships/diagramColors" Target="../diagrams/colors20.xml"/><Relationship Id="rId10" Type="http://schemas.openxmlformats.org/officeDocument/2006/relationships/image" Target="../media/image55.png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10" Type="http://schemas.openxmlformats.org/officeDocument/2006/relationships/image" Target="../media/image59.png"/><Relationship Id="rId4" Type="http://schemas.openxmlformats.org/officeDocument/2006/relationships/diagramLayout" Target="../diagrams/layout22.xml"/><Relationship Id="rId9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63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64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9.png"/><Relationship Id="rId5" Type="http://schemas.openxmlformats.org/officeDocument/2006/relationships/diagramQuickStyle" Target="../diagrams/quickStyle4.xml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4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7.jpeg"/><Relationship Id="rId12" Type="http://schemas.openxmlformats.org/officeDocument/2006/relationships/image" Target="../media/image3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11" Type="http://schemas.openxmlformats.org/officeDocument/2006/relationships/image" Target="../media/image31.jpeg"/><Relationship Id="rId5" Type="http://schemas.openxmlformats.org/officeDocument/2006/relationships/diagramColors" Target="../diagrams/colors7.xml"/><Relationship Id="rId10" Type="http://schemas.openxmlformats.org/officeDocument/2006/relationships/image" Target="../media/image30.jpe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8306623" y="4698859"/>
            <a:ext cx="3283271" cy="1292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sz="2600" b="1" dirty="0" err="1">
                <a:latin typeface="Helvetica-Narrow" panose="02000506020000020004" pitchFamily="2" charset="0"/>
              </a:rPr>
              <a:t>Student</a:t>
            </a:r>
            <a:r>
              <a:rPr lang="it-IT" sz="2600" b="1" dirty="0">
                <a:latin typeface="Helvetica-Narrow" panose="02000506020000020004" pitchFamily="2" charset="0"/>
              </a:rPr>
              <a:t> </a:t>
            </a:r>
            <a:r>
              <a:rPr lang="it-IT" sz="2600" dirty="0">
                <a:latin typeface="Helvetica-Narrow" panose="02000506020000020004" pitchFamily="2" charset="0"/>
              </a:rPr>
              <a:t>:Dzomene Feupi</a:t>
            </a:r>
          </a:p>
          <a:p>
            <a:pPr>
              <a:defRPr/>
            </a:pPr>
            <a:r>
              <a:rPr lang="it-IT" sz="2600" dirty="0">
                <a:latin typeface="Helvetica-Narrow" panose="02000506020000020004" pitchFamily="2" charset="0"/>
              </a:rPr>
              <a:t>             Armand Joel</a:t>
            </a:r>
          </a:p>
          <a:p>
            <a:pPr>
              <a:defRPr/>
            </a:pPr>
            <a:r>
              <a:rPr lang="it-IT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-Narrow" panose="02000506020000020004" pitchFamily="2" charset="0"/>
              </a:rPr>
              <a:t>           </a:t>
            </a: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382030" y="4791191"/>
            <a:ext cx="5820824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fr-FR" sz="2400" b="1" dirty="0" err="1">
                <a:latin typeface="Helvetica-Narrow" panose="02000506020000020004" pitchFamily="2" charset="0"/>
              </a:rPr>
              <a:t>Supervisor</a:t>
            </a:r>
            <a:r>
              <a:rPr lang="fr-FR" sz="2400" b="1" dirty="0">
                <a:latin typeface="Helvetica-Narrow" panose="02000506020000020004" pitchFamily="2" charset="0"/>
              </a:rPr>
              <a:t> UTC</a:t>
            </a:r>
            <a:r>
              <a:rPr lang="fr-FR" sz="2400" dirty="0">
                <a:latin typeface="Helvetica-Narrow" panose="02000506020000020004" pitchFamily="2" charset="0"/>
              </a:rPr>
              <a:t>: Prof. Eric NOPPE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-Narrow" panose="02000506020000020004" pitchFamily="2" charset="0"/>
            </a:endParaRPr>
          </a:p>
          <a:p>
            <a:pPr>
              <a:defRPr/>
            </a:pPr>
            <a:r>
              <a:rPr lang="fr-FR" sz="2400" b="1" dirty="0" err="1">
                <a:latin typeface="Helvetica-Narrow" panose="02000506020000020004" pitchFamily="2" charset="0"/>
              </a:rPr>
              <a:t>Supervisor</a:t>
            </a:r>
            <a:r>
              <a:rPr lang="fr-FR" sz="2400" b="1" dirty="0">
                <a:latin typeface="Helvetica-Narrow" panose="02000506020000020004" pitchFamily="2" charset="0"/>
              </a:rPr>
              <a:t> </a:t>
            </a:r>
            <a:r>
              <a:rPr lang="fr-FR" sz="2400" b="1" dirty="0" err="1">
                <a:latin typeface="Helvetica-Narrow" panose="02000506020000020004" pitchFamily="2" charset="0"/>
              </a:rPr>
              <a:t>PoliTo</a:t>
            </a:r>
            <a:r>
              <a:rPr lang="fr-FR" sz="2400" b="1" dirty="0">
                <a:latin typeface="Helvetica-Narrow" panose="02000506020000020004" pitchFamily="2" charset="0"/>
              </a:rPr>
              <a:t> : </a:t>
            </a:r>
            <a:r>
              <a:rPr lang="fr-FR" sz="2400" dirty="0" err="1">
                <a:latin typeface="Helvetica-Narrow" panose="02000506020000020004" pitchFamily="2" charset="0"/>
              </a:rPr>
              <a:t>Prof.ssa</a:t>
            </a:r>
            <a:r>
              <a:rPr lang="fr-FR" sz="2400" dirty="0">
                <a:latin typeface="Helvetica-Narrow" panose="02000506020000020004" pitchFamily="2" charset="0"/>
              </a:rPr>
              <a:t> Daniela Anna </a:t>
            </a:r>
            <a:r>
              <a:rPr lang="fr-FR" sz="2400" dirty="0" err="1">
                <a:latin typeface="Helvetica-Narrow" panose="02000506020000020004" pitchFamily="2" charset="0"/>
              </a:rPr>
              <a:t>Misul</a:t>
            </a:r>
            <a:r>
              <a:rPr lang="fr-FR" sz="2400" dirty="0">
                <a:latin typeface="Helvetica-Narrow" panose="02000506020000020004" pitchFamily="2" charset="0"/>
              </a:rPr>
              <a:t> 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-Narrow" panose="02000506020000020004" pitchFamily="2" charset="0"/>
            </a:endParaRPr>
          </a:p>
        </p:txBody>
      </p:sp>
      <p:sp>
        <p:nvSpPr>
          <p:cNvPr id="15" name="CasellaDiTesto 1"/>
          <p:cNvSpPr txBox="1">
            <a:spLocks noChangeArrowheads="1"/>
          </p:cNvSpPr>
          <p:nvPr/>
        </p:nvSpPr>
        <p:spPr bwMode="auto">
          <a:xfrm>
            <a:off x="3189900" y="1761837"/>
            <a:ext cx="5812232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28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-Narrow" panose="02000506020000020004" pitchFamily="2" charset="0"/>
                <a:cs typeface="Tahoma" pitchFamily="34" charset="0"/>
              </a:rPr>
              <a:t>“Design of a linear actuated servo valve </a:t>
            </a:r>
          </a:p>
          <a:p>
            <a:pPr algn="ctr">
              <a:defRPr/>
            </a:pPr>
            <a:r>
              <a:rPr lang="en-US" sz="28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-Narrow" panose="02000506020000020004" pitchFamily="2" charset="0"/>
                <a:cs typeface="Tahoma" pitchFamily="34" charset="0"/>
              </a:rPr>
              <a:t>and the hydraulic test bench”</a:t>
            </a:r>
            <a:endParaRPr lang="it-IT" sz="2800" b="1" i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-Narrow" panose="02000506020000020004" pitchFamily="2" charset="0"/>
              <a:cs typeface="Tahoma" pitchFamily="34" charset="0"/>
            </a:endParaRPr>
          </a:p>
        </p:txBody>
      </p:sp>
      <p:sp>
        <p:nvSpPr>
          <p:cNvPr id="14348" name="CasellaDiTesto 2"/>
          <p:cNvSpPr txBox="1">
            <a:spLocks noChangeArrowheads="1"/>
          </p:cNvSpPr>
          <p:nvPr/>
        </p:nvSpPr>
        <p:spPr bwMode="auto">
          <a:xfrm>
            <a:off x="3676806" y="188641"/>
            <a:ext cx="48622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2800" b="1" dirty="0">
                <a:latin typeface="Tahoma" pitchFamily="34" charset="0"/>
              </a:rPr>
              <a:t>POLITECNICO</a:t>
            </a:r>
            <a:r>
              <a:rPr lang="it-IT" sz="2800" b="1" i="1" dirty="0">
                <a:latin typeface="Tahoma" pitchFamily="34" charset="0"/>
              </a:rPr>
              <a:t> DI TORINO</a:t>
            </a:r>
          </a:p>
          <a:p>
            <a:pPr algn="ctr"/>
            <a:endParaRPr lang="it-IT" sz="2800" b="1" i="1" dirty="0">
              <a:latin typeface="Tahoma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8173" y="919164"/>
            <a:ext cx="12173827" cy="660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400" y="6453336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464" y="32953"/>
            <a:ext cx="1757347" cy="851434"/>
          </a:xfrm>
          <a:prstGeom prst="rect">
            <a:avLst/>
          </a:prstGeom>
        </p:spPr>
      </p:pic>
      <p:pic>
        <p:nvPicPr>
          <p:cNvPr id="16" name="Imag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0" y="3038282"/>
            <a:ext cx="3168352" cy="1584175"/>
          </a:xfrm>
          <a:prstGeom prst="rect">
            <a:avLst/>
          </a:prstGeom>
        </p:spPr>
      </p:pic>
      <p:pic>
        <p:nvPicPr>
          <p:cNvPr id="17" name="Immagine 16" descr="C:\Users\UTENTE\AppData\Local\Microsoft\Windows\INetCache\Content.MSO\404A3F.tmp">
            <a:extLst>
              <a:ext uri="{FF2B5EF4-FFF2-40B4-BE49-F238E27FC236}">
                <a16:creationId xmlns:a16="http://schemas.microsoft.com/office/drawing/2014/main" id="{99F2DAEC-A548-4389-AF2D-C440814C8CB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4" y="-16654"/>
            <a:ext cx="937750" cy="93428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Box 16">
            <a:extLst>
              <a:ext uri="{FF2B5EF4-FFF2-40B4-BE49-F238E27FC236}">
                <a16:creationId xmlns:a16="http://schemas.microsoft.com/office/drawing/2014/main" id="{C723C281-F54E-4EA8-BCBA-AE8D9C42C1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EE80D75-8719-472D-ADFE-5A62F38F9CD5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176632188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10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8" name="CasellaDiTesto 1"/>
          <p:cNvSpPr txBox="1"/>
          <p:nvPr/>
        </p:nvSpPr>
        <p:spPr>
          <a:xfrm>
            <a:off x="839416" y="332656"/>
            <a:ext cx="9044496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Results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: </a:t>
            </a: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Final </a:t>
            </a:r>
            <a:r>
              <a:rPr lang="fr-FR" sz="2400" b="1" dirty="0" err="1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result</a:t>
            </a: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of the data acquisition box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352" y="895955"/>
            <a:ext cx="9328229" cy="57734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9724912" y="5658019"/>
            <a:ext cx="256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Figure6 : </a:t>
            </a:r>
            <a:r>
              <a:rPr lang="fr-FR" dirty="0">
                <a:latin typeface="Helvetica-Narrow" panose="02000506020000020004" pitchFamily="2" charset="0"/>
              </a:rPr>
              <a:t>Data acquisition box</a:t>
            </a:r>
            <a:endParaRPr lang="fr-FR" b="1" dirty="0">
              <a:latin typeface="Helvetica-Narrow" panose="02000506020000020004" pitchFamily="2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853103" y="2276872"/>
            <a:ext cx="1291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Helvetica-Narrow" panose="02000506020000020004" pitchFamily="2" charset="0"/>
              </a:rPr>
              <a:t>Electrical</a:t>
            </a:r>
            <a:r>
              <a:rPr lang="fr-FR" dirty="0">
                <a:latin typeface="Helvetica-Narrow" panose="02000506020000020004" pitchFamily="2" charset="0"/>
              </a:rPr>
              <a:t> part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704512" y="3789039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Helvetica-Narrow" panose="02000506020000020004" pitchFamily="2" charset="0"/>
              </a:rPr>
              <a:t>Data acquisition part (signal)</a:t>
            </a:r>
          </a:p>
        </p:txBody>
      </p:sp>
      <p:sp>
        <p:nvSpPr>
          <p:cNvPr id="2" name="Flèche droite à entaille 1"/>
          <p:cNvSpPr/>
          <p:nvPr/>
        </p:nvSpPr>
        <p:spPr>
          <a:xfrm rot="10800000">
            <a:off x="10083278" y="2422999"/>
            <a:ext cx="603154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à entaille 10"/>
          <p:cNvSpPr/>
          <p:nvPr/>
        </p:nvSpPr>
        <p:spPr>
          <a:xfrm rot="10800000">
            <a:off x="10083278" y="3952185"/>
            <a:ext cx="603154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619F33F7-B7F1-46C6-863A-08563602E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288677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693199506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11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2" descr="Résultat de recherche d'images pour &quot;ansys fluent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14" y="2442016"/>
            <a:ext cx="1724539" cy="80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45" y="2289226"/>
            <a:ext cx="1296144" cy="854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39" y="2469861"/>
            <a:ext cx="2016224" cy="1807814"/>
          </a:xfrm>
          <a:prstGeom prst="rect">
            <a:avLst/>
          </a:prstGeom>
        </p:spPr>
      </p:pic>
      <p:sp>
        <p:nvSpPr>
          <p:cNvPr id="17" name="Flèche droite 16"/>
          <p:cNvSpPr/>
          <p:nvPr/>
        </p:nvSpPr>
        <p:spPr>
          <a:xfrm>
            <a:off x="2247361" y="2631207"/>
            <a:ext cx="720080" cy="100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droite 17"/>
          <p:cNvSpPr/>
          <p:nvPr/>
        </p:nvSpPr>
        <p:spPr>
          <a:xfrm>
            <a:off x="4942872" y="2616331"/>
            <a:ext cx="792088" cy="100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650" name="Picture 2" descr="Résultat de recherche d'images pour &quot;amesim logo&quot;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741" y="3836953"/>
            <a:ext cx="1778057" cy="44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lèche droite 18"/>
          <p:cNvSpPr/>
          <p:nvPr/>
        </p:nvSpPr>
        <p:spPr>
          <a:xfrm>
            <a:off x="2247361" y="3984933"/>
            <a:ext cx="688627" cy="100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droite 19"/>
          <p:cNvSpPr/>
          <p:nvPr/>
        </p:nvSpPr>
        <p:spPr>
          <a:xfrm>
            <a:off x="4996355" y="4034997"/>
            <a:ext cx="792088" cy="100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45" y="3385815"/>
            <a:ext cx="1414719" cy="163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asellaDiTesto 1"/>
          <p:cNvSpPr txBox="1"/>
          <p:nvPr/>
        </p:nvSpPr>
        <p:spPr>
          <a:xfrm>
            <a:off x="587273" y="620688"/>
            <a:ext cx="781298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Goals</a:t>
            </a:r>
            <a:endParaRPr lang="fr-FR" sz="2400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Flèche droite 23"/>
          <p:cNvSpPr/>
          <p:nvPr/>
        </p:nvSpPr>
        <p:spPr>
          <a:xfrm rot="824930" flipV="1">
            <a:off x="7132180" y="2911848"/>
            <a:ext cx="1536815" cy="147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asellaDiTesto 1"/>
          <p:cNvSpPr txBox="1"/>
          <p:nvPr/>
        </p:nvSpPr>
        <p:spPr>
          <a:xfrm>
            <a:off x="8904312" y="2913623"/>
            <a:ext cx="2592288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Flow rate and pressure drop comparaison </a:t>
            </a:r>
            <a:r>
              <a:rPr lang="fr-FR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Ansys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VS </a:t>
            </a:r>
            <a:r>
              <a:rPr lang="fr-FR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Amesim</a:t>
            </a:r>
            <a:endParaRPr lang="fr-FR" dirty="0"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Flèche droite 25"/>
          <p:cNvSpPr/>
          <p:nvPr/>
        </p:nvSpPr>
        <p:spPr>
          <a:xfrm rot="20233773" flipV="1">
            <a:off x="7204666" y="3838791"/>
            <a:ext cx="1536815" cy="147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asellaDiTesto 1"/>
          <p:cNvSpPr txBox="1"/>
          <p:nvPr/>
        </p:nvSpPr>
        <p:spPr>
          <a:xfrm>
            <a:off x="5748263" y="775782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Results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-Flow rate</a:t>
            </a:r>
          </a:p>
          <a:p>
            <a:pPr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-pressure drop</a:t>
            </a:r>
          </a:p>
          <a:p>
            <a:pPr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-jet angle</a:t>
            </a:r>
          </a:p>
        </p:txBody>
      </p:sp>
      <p:sp>
        <p:nvSpPr>
          <p:cNvPr id="29" name="CasellaDiTesto 1"/>
          <p:cNvSpPr txBox="1"/>
          <p:nvPr/>
        </p:nvSpPr>
        <p:spPr>
          <a:xfrm>
            <a:off x="5734959" y="4938547"/>
            <a:ext cx="43234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b="1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Results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-Design of the </a:t>
            </a:r>
            <a:r>
              <a:rPr lang="fr-FR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spring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linear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</a:t>
            </a:r>
            <a:r>
              <a:rPr lang="fr-FR" dirty="0" err="1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actuator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-Flow rate </a:t>
            </a:r>
          </a:p>
          <a:p>
            <a:pPr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-pressure drop</a:t>
            </a:r>
          </a:p>
          <a:p>
            <a:pPr>
              <a:defRPr/>
            </a:pPr>
            <a:endParaRPr lang="fr-FR" dirty="0"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 Box 16">
            <a:extLst>
              <a:ext uri="{FF2B5EF4-FFF2-40B4-BE49-F238E27FC236}">
                <a16:creationId xmlns:a16="http://schemas.microsoft.com/office/drawing/2014/main" id="{75E3FE36-5A18-40C1-8877-DCEF4CD81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3345901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81946478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12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055440" y="764704"/>
            <a:ext cx="10456113" cy="470898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Problem</a:t>
            </a:r>
            <a:r>
              <a:rPr lang="en-GB" sz="2000" dirty="0">
                <a:latin typeface="Helvetica-Narrow" panose="02000506020000020004" pitchFamily="2" charset="0"/>
              </a:rPr>
              <a:t>: 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Pressure drop computation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Flow rate computation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Jet angle computation</a:t>
            </a:r>
          </a:p>
          <a:p>
            <a:pPr>
              <a:defRPr/>
            </a:pPr>
            <a:endParaRPr lang="en-GB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Solution</a:t>
            </a:r>
            <a:r>
              <a:rPr lang="en-GB" sz="2000" dirty="0">
                <a:latin typeface="Helvetica-Narrow" panose="02000506020000020004" pitchFamily="2" charset="0"/>
              </a:rPr>
              <a:t> :</a:t>
            </a:r>
          </a:p>
          <a:p>
            <a:pPr>
              <a:defRPr/>
            </a:pPr>
            <a:endParaRPr lang="en-GB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Fluid volume domain extraction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Study of the mesh size sensitivity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Boundary conditions, conditions of the simulation and numerical schemes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Results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Pressure drop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Flow rate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Model improved (change in sleeve  hole shape)</a:t>
            </a:r>
          </a:p>
        </p:txBody>
      </p:sp>
      <p:sp>
        <p:nvSpPr>
          <p:cNvPr id="6" name="Text Box 16">
            <a:extLst>
              <a:ext uri="{FF2B5EF4-FFF2-40B4-BE49-F238E27FC236}">
                <a16:creationId xmlns:a16="http://schemas.microsoft.com/office/drawing/2014/main" id="{62F5BBB9-652C-40BC-A8EE-B5A1C8FB6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3364866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208940023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13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" name="Imag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702342"/>
            <a:ext cx="2725955" cy="2597057"/>
          </a:xfrm>
          <a:prstGeom prst="rect">
            <a:avLst/>
          </a:prstGeom>
        </p:spPr>
      </p:pic>
      <p:pic>
        <p:nvPicPr>
          <p:cNvPr id="16" name="Picture 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97873" y="4545587"/>
            <a:ext cx="2686259" cy="1611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lèche droite 17"/>
          <p:cNvSpPr/>
          <p:nvPr/>
        </p:nvSpPr>
        <p:spPr>
          <a:xfrm>
            <a:off x="7461428" y="5117582"/>
            <a:ext cx="1368152" cy="206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droite 21"/>
          <p:cNvSpPr/>
          <p:nvPr/>
        </p:nvSpPr>
        <p:spPr>
          <a:xfrm>
            <a:off x="3285031" y="5097037"/>
            <a:ext cx="1368152" cy="206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Picture 2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9562" y="1989432"/>
            <a:ext cx="1241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22038" y="1100643"/>
            <a:ext cx="1752600" cy="85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32858" y="2636912"/>
            <a:ext cx="154178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47928" y="1284452"/>
            <a:ext cx="3528392" cy="218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CasellaDiTesto 1"/>
          <p:cNvSpPr txBox="1"/>
          <p:nvPr/>
        </p:nvSpPr>
        <p:spPr>
          <a:xfrm>
            <a:off x="746691" y="476672"/>
            <a:ext cx="7812983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Solution: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Fluid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volume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extraction</a:t>
            </a: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endParaRPr lang="fr-FR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4" name="ZoneTexte 26"/>
          <p:cNvSpPr txBox="1"/>
          <p:nvPr/>
        </p:nvSpPr>
        <p:spPr>
          <a:xfrm>
            <a:off x="11747280" y="4278389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A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5" name="ZoneTexte 26"/>
          <p:cNvSpPr txBox="1"/>
          <p:nvPr/>
        </p:nvSpPr>
        <p:spPr>
          <a:xfrm>
            <a:off x="3092122" y="4322617"/>
            <a:ext cx="1788834" cy="6551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/>
                <a:cs typeface="Times New Roman"/>
              </a:rPr>
              <a:t>Extraction</a:t>
            </a:r>
            <a:endParaRPr lang="fr-FR" sz="1200" dirty="0">
              <a:effectLst/>
              <a:latin typeface="Helvetica-Narrow" panose="02000506020000020004" pitchFamily="2" charset="0"/>
              <a:ea typeface="Times New Roman"/>
            </a:endParaRPr>
          </a:p>
        </p:txBody>
      </p:sp>
      <p:sp>
        <p:nvSpPr>
          <p:cNvPr id="66" name="ZoneTexte 26"/>
          <p:cNvSpPr txBox="1"/>
          <p:nvPr/>
        </p:nvSpPr>
        <p:spPr>
          <a:xfrm>
            <a:off x="7040746" y="4109466"/>
            <a:ext cx="1788834" cy="8982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/>
                <a:cs typeface="Times New Roman"/>
              </a:rPr>
              <a:t>Simplifications</a:t>
            </a:r>
            <a:endParaRPr lang="fr-FR" sz="1200" dirty="0">
              <a:effectLst/>
              <a:latin typeface="Helvetica-Narrow" panose="02000506020000020004" pitchFamily="2" charset="0"/>
              <a:ea typeface="Times New Roman"/>
            </a:endParaRPr>
          </a:p>
        </p:txBody>
      </p:sp>
      <p:sp>
        <p:nvSpPr>
          <p:cNvPr id="67" name="ZoneTexte 26"/>
          <p:cNvSpPr txBox="1"/>
          <p:nvPr/>
        </p:nvSpPr>
        <p:spPr>
          <a:xfrm>
            <a:off x="10961549" y="3599352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8" name="ZoneTexte 26"/>
          <p:cNvSpPr txBox="1"/>
          <p:nvPr/>
        </p:nvSpPr>
        <p:spPr>
          <a:xfrm>
            <a:off x="9383730" y="3576712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B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9" name="ZoneTexte 26"/>
          <p:cNvSpPr txBox="1"/>
          <p:nvPr/>
        </p:nvSpPr>
        <p:spPr>
          <a:xfrm>
            <a:off x="10153584" y="3168712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T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539" y="3984712"/>
            <a:ext cx="2793606" cy="186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" name="Connecteur droit avec flèche 70"/>
          <p:cNvCxnSpPr>
            <a:stCxn id="68" idx="2"/>
          </p:cNvCxnSpPr>
          <p:nvPr/>
        </p:nvCxnSpPr>
        <p:spPr>
          <a:xfrm>
            <a:off x="9576069" y="3984712"/>
            <a:ext cx="192339" cy="993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>
            <a:stCxn id="69" idx="2"/>
            <a:endCxn id="5121" idx="0"/>
          </p:cNvCxnSpPr>
          <p:nvPr/>
        </p:nvCxnSpPr>
        <p:spPr>
          <a:xfrm flipH="1">
            <a:off x="10262342" y="3576712"/>
            <a:ext cx="83581" cy="40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>
            <a:stCxn id="64" idx="1"/>
          </p:cNvCxnSpPr>
          <p:nvPr/>
        </p:nvCxnSpPr>
        <p:spPr>
          <a:xfrm flipH="1">
            <a:off x="10560496" y="4482389"/>
            <a:ext cx="1186784" cy="495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 flipH="1">
            <a:off x="10528431" y="4007352"/>
            <a:ext cx="593392" cy="538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639616" y="1772816"/>
            <a:ext cx="280831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>
            <a:off x="2796575" y="2227557"/>
            <a:ext cx="265135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2" name="Connecteur droit avec flèche 5121"/>
          <p:cNvCxnSpPr>
            <a:endCxn id="32" idx="1"/>
          </p:cNvCxnSpPr>
          <p:nvPr/>
        </p:nvCxnSpPr>
        <p:spPr>
          <a:xfrm flipV="1">
            <a:off x="2927648" y="2375510"/>
            <a:ext cx="2520280" cy="793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6">
            <a:extLst>
              <a:ext uri="{FF2B5EF4-FFF2-40B4-BE49-F238E27FC236}">
                <a16:creationId xmlns:a16="http://schemas.microsoft.com/office/drawing/2014/main" id="{7B1F7F76-BFAE-4A84-BA03-3BDC93EC9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2804501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171502906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9934347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14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986777"/>
              </p:ext>
            </p:extLst>
          </p:nvPr>
        </p:nvGraphicFramePr>
        <p:xfrm>
          <a:off x="7896200" y="1646188"/>
          <a:ext cx="3727152" cy="18199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2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72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noProof="0" dirty="0">
                          <a:effectLst/>
                          <a:latin typeface="Helvetica-Narrow" panose="02000506020000020004" pitchFamily="2" charset="0"/>
                        </a:rPr>
                        <a:t>Refinement area</a:t>
                      </a:r>
                      <a:endParaRPr lang="en-GB" sz="1800" noProof="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Mesh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 size(mm)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Area 1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0.075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Area2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0.2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Area3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0.3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1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Zone4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0.7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105" name="Image 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52" y="1664220"/>
            <a:ext cx="2961769" cy="183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Image 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057" y="4008122"/>
            <a:ext cx="3209445" cy="1449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Image 4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554" y="1664219"/>
            <a:ext cx="3233889" cy="183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Image 4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916" y="4040588"/>
            <a:ext cx="3186321" cy="141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88887" y="3609975"/>
            <a:ext cx="9148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dirty="0"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Area </a:t>
            </a:r>
            <a:r>
              <a:rPr kumimoji="0" lang="fr-FR" altLang="fr-F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fr-FR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726698" y="3603058"/>
            <a:ext cx="945366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dirty="0"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Area </a:t>
            </a:r>
            <a:r>
              <a:rPr kumimoji="0" lang="fr-FR" altLang="fr-F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fr-FR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279576" y="5592931"/>
            <a:ext cx="936104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dirty="0"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Area </a:t>
            </a:r>
            <a:r>
              <a:rPr kumimoji="0" lang="fr-FR" altLang="fr-F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3</a:t>
            </a:r>
            <a:endParaRPr kumimoji="0" lang="fr-FR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5865338" y="5593798"/>
            <a:ext cx="878734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dirty="0"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Area </a:t>
            </a:r>
            <a:r>
              <a:rPr kumimoji="0" lang="fr-FR" altLang="fr-F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4</a:t>
            </a:r>
            <a:endParaRPr kumimoji="0" lang="fr-FR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652031" y="3866583"/>
            <a:ext cx="2533650" cy="64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Tableau 2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mesh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sizes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060950" y="37417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060950" y="37417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060950" y="37417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5060950" y="37417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asellaDiTesto 1"/>
          <p:cNvSpPr txBox="1"/>
          <p:nvPr/>
        </p:nvSpPr>
        <p:spPr>
          <a:xfrm>
            <a:off x="652060" y="610838"/>
            <a:ext cx="7812983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Solution: </a:t>
            </a:r>
            <a:r>
              <a:rPr lang="it-IT" sz="2400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Meshing</a:t>
            </a:r>
            <a:endParaRPr lang="it-IT" sz="2400" dirty="0">
              <a:solidFill>
                <a:schemeClr val="accent6"/>
              </a:solidFill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endParaRPr lang="fr-FR" sz="2400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868641" y="5992096"/>
            <a:ext cx="453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 7 : </a:t>
            </a:r>
            <a:r>
              <a:rPr lang="en-GB" dirty="0">
                <a:latin typeface="Helvetica-Narrow" panose="02000506020000020004" pitchFamily="2" charset="0"/>
              </a:rPr>
              <a:t>Refinement of the mesh</a:t>
            </a:r>
            <a:endParaRPr lang="en-GB" b="1" dirty="0">
              <a:latin typeface="Helvetica-Narrow" panose="02000506020000020004" pitchFamily="2" charset="0"/>
            </a:endParaRPr>
          </a:p>
        </p:txBody>
      </p:sp>
      <p:sp>
        <p:nvSpPr>
          <p:cNvPr id="24" name="Text Box 16">
            <a:extLst>
              <a:ext uri="{FF2B5EF4-FFF2-40B4-BE49-F238E27FC236}">
                <a16:creationId xmlns:a16="http://schemas.microsoft.com/office/drawing/2014/main" id="{56E3865D-4545-4631-8552-CF1747F4F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4082995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283910434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15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Image 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81" y="3485385"/>
            <a:ext cx="2263775" cy="2005330"/>
          </a:xfrm>
          <a:prstGeom prst="rect">
            <a:avLst/>
          </a:prstGeom>
        </p:spPr>
      </p:pic>
      <p:sp>
        <p:nvSpPr>
          <p:cNvPr id="9" name="Zone de texte 2"/>
          <p:cNvSpPr txBox="1">
            <a:spLocks noChangeArrowheads="1"/>
          </p:cNvSpPr>
          <p:nvPr/>
        </p:nvSpPr>
        <p:spPr bwMode="auto">
          <a:xfrm>
            <a:off x="983432" y="5657128"/>
            <a:ext cx="3960440" cy="52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b="1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Figure 8</a:t>
            </a:r>
            <a:r>
              <a:rPr lang="fr-FR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 : </a:t>
            </a:r>
            <a:r>
              <a:rPr lang="fr-FR" dirty="0" err="1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Mesh</a:t>
            </a:r>
            <a:r>
              <a:rPr lang="fr-FR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 </a:t>
            </a:r>
            <a:r>
              <a:rPr lang="fr-FR" dirty="0" err="1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result</a:t>
            </a:r>
            <a:endParaRPr lang="fr-FR" dirty="0">
              <a:effectLst/>
              <a:latin typeface="Helvetica-Narrow" panose="02000506020000020004" pitchFamily="2" charset="0"/>
              <a:ea typeface="Calibri"/>
              <a:cs typeface="Times New Roman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898456"/>
              </p:ext>
            </p:extLst>
          </p:nvPr>
        </p:nvGraphicFramePr>
        <p:xfrm>
          <a:off x="5447928" y="1388695"/>
          <a:ext cx="6192688" cy="2096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6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Mesh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 </a:t>
                      </a: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number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 (millions)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Pressure port p (bar)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0.88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57.7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1.2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58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1.4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59.1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1.9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59.3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2.24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59.3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3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59.28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Zone de texte 2"/>
          <p:cNvSpPr txBox="1">
            <a:spLocks noChangeArrowheads="1"/>
          </p:cNvSpPr>
          <p:nvPr/>
        </p:nvSpPr>
        <p:spPr bwMode="auto">
          <a:xfrm>
            <a:off x="6744073" y="3752756"/>
            <a:ext cx="48245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Tableau 2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 :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mesh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number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sensivity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fr-FR" altLang="fr-FR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study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1825" y="358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71" y="1340768"/>
            <a:ext cx="4415101" cy="2056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"/>
          <p:cNvSpPr txBox="1"/>
          <p:nvPr/>
        </p:nvSpPr>
        <p:spPr>
          <a:xfrm>
            <a:off x="598309" y="404664"/>
            <a:ext cx="7441908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Solution: </a:t>
            </a: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Mesh number sensitivity</a:t>
            </a:r>
            <a:endParaRPr lang="en-GB" sz="2400" dirty="0">
              <a:solidFill>
                <a:schemeClr val="accent6"/>
              </a:solidFill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endParaRPr lang="fr-FR" sz="2400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7342EFD3-7C18-442C-A3E3-120CDFC8C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4082995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695104361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16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1825" y="358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76916" y="1533031"/>
            <a:ext cx="3888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Helvetica-Narrow" panose="02000506020000020004" pitchFamily="2" charset="0"/>
              </a:rPr>
              <a:t>     </a:t>
            </a:r>
            <a:r>
              <a:rPr lang="en-GB" b="1" u="sng" dirty="0">
                <a:latin typeface="Helvetica-Narrow" panose="02000506020000020004" pitchFamily="2" charset="0"/>
              </a:rPr>
              <a:t>Characteristics : </a:t>
            </a:r>
          </a:p>
          <a:p>
            <a:endParaRPr lang="en-GB" b="1" dirty="0">
              <a:latin typeface="Helvetica-Narrow" panose="02000506020000020004" pitchFamily="2" charset="0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latin typeface="Helvetica-Narrow" panose="02000506020000020004" pitchFamily="2" charset="0"/>
              </a:rPr>
              <a:t>Leakages between spool and sleeve </a:t>
            </a:r>
          </a:p>
          <a:p>
            <a:r>
              <a:rPr lang="en-GB" dirty="0">
                <a:latin typeface="Helvetica-Narrow" panose="02000506020000020004" pitchFamily="2" charset="0"/>
              </a:rPr>
              <a:t>      not taken into account </a:t>
            </a:r>
          </a:p>
          <a:p>
            <a:endParaRPr lang="en-GB" dirty="0">
              <a:latin typeface="Helvetica-Narrow" panose="02000506020000020004" pitchFamily="2" charset="0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latin typeface="Helvetica-Narrow" panose="02000506020000020004" pitchFamily="2" charset="0"/>
              </a:rPr>
              <a:t>ports A and B are connected to reduce the number of boundary conditions</a:t>
            </a:r>
          </a:p>
          <a:p>
            <a:endParaRPr lang="en-GB" dirty="0">
              <a:latin typeface="Helvetica-Narrow" panose="02000506020000020004" pitchFamily="2" charset="0"/>
            </a:endParaRPr>
          </a:p>
          <a:p>
            <a:pPr marL="285750" indent="-285750">
              <a:buFontTx/>
              <a:buChar char="-"/>
            </a:pPr>
            <a:r>
              <a:rPr lang="en-GB" dirty="0">
                <a:latin typeface="Helvetica-Narrow" panose="02000506020000020004" pitchFamily="2" charset="0"/>
              </a:rPr>
              <a:t>Additional extensions of length  L=10xdiameter added on ports P and T to avoid those inlet and outlet boundary condition influence on the system </a:t>
            </a:r>
          </a:p>
          <a:p>
            <a:endParaRPr lang="fr-FR" dirty="0">
              <a:latin typeface="Helvetica-Narrow" panose="02000506020000020004" pitchFamily="2" charset="0"/>
            </a:endParaRPr>
          </a:p>
          <a:p>
            <a:endParaRPr lang="en-US" dirty="0">
              <a:latin typeface="Helvetica-Narrow" panose="02000506020000020004" pitchFamily="2" charset="0"/>
            </a:endParaRPr>
          </a:p>
        </p:txBody>
      </p:sp>
      <p:sp>
        <p:nvSpPr>
          <p:cNvPr id="17" name="Espace réservé du contenu 5"/>
          <p:cNvSpPr txBox="1">
            <a:spLocks/>
          </p:cNvSpPr>
          <p:nvPr/>
        </p:nvSpPr>
        <p:spPr>
          <a:xfrm>
            <a:off x="8461713" y="1273965"/>
            <a:ext cx="3599115" cy="40324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800" b="1" dirty="0">
                <a:latin typeface="Helvetica-Narrow" panose="02000506020000020004" pitchFamily="2" charset="0"/>
              </a:rPr>
              <a:t>   </a:t>
            </a:r>
            <a:r>
              <a:rPr lang="en-GB" sz="1800" b="1" u="sng" dirty="0">
                <a:latin typeface="Helvetica-Narrow" panose="02000506020000020004" pitchFamily="2" charset="0"/>
              </a:rPr>
              <a:t>Fluid properties: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latin typeface="Helvetica-Narrow" panose="02000506020000020004" pitchFamily="2" charset="0"/>
              </a:rPr>
              <a:t>- Density : 870 kg/m3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latin typeface="Helvetica-Narrow" panose="02000506020000020004" pitchFamily="2" charset="0"/>
              </a:rPr>
              <a:t>- Dynamic viscosity : 0.0348 Pa-s 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sz="1800" dirty="0">
                <a:latin typeface="Helvetica-Narrow" panose="02000506020000020004" pitchFamily="2" charset="0"/>
              </a:rPr>
              <a:t>- Temperature : 300k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latin typeface="Helvetica-Narrow" panose="02000506020000020004" pitchFamily="2" charset="0"/>
            </a:endParaRPr>
          </a:p>
        </p:txBody>
      </p:sp>
      <p:sp>
        <p:nvSpPr>
          <p:cNvPr id="18" name="Espace réservé du contenu 5"/>
          <p:cNvSpPr txBox="1">
            <a:spLocks/>
          </p:cNvSpPr>
          <p:nvPr/>
        </p:nvSpPr>
        <p:spPr>
          <a:xfrm>
            <a:off x="4379302" y="1412776"/>
            <a:ext cx="4082411" cy="40324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800" b="1" dirty="0">
                <a:latin typeface="Helvetica-Narrow" panose="02000506020000020004" pitchFamily="2" charset="0"/>
              </a:rPr>
              <a:t>  </a:t>
            </a:r>
            <a:r>
              <a:rPr lang="en-GB" sz="1800" b="1" u="sng" dirty="0">
                <a:latin typeface="Helvetica-Narrow" panose="02000506020000020004" pitchFamily="2" charset="0"/>
              </a:rPr>
              <a:t>Numerical scheme: </a:t>
            </a:r>
          </a:p>
          <a:p>
            <a:pPr marL="0" indent="0">
              <a:buNone/>
            </a:pPr>
            <a:r>
              <a:rPr lang="en-GB" sz="1800" b="1" dirty="0">
                <a:latin typeface="Helvetica-Narrow" panose="02000506020000020004" pitchFamily="2" charset="0"/>
              </a:rPr>
              <a:t>Turbulent model </a:t>
            </a:r>
            <a:r>
              <a:rPr lang="en-GB" sz="1800" dirty="0">
                <a:latin typeface="Helvetica-Narrow" panose="02000506020000020004" pitchFamily="2" charset="0"/>
              </a:rPr>
              <a:t>:</a:t>
            </a:r>
          </a:p>
          <a:p>
            <a:pPr marL="0" indent="0">
              <a:buNone/>
            </a:pPr>
            <a:r>
              <a:rPr lang="en-GB" sz="1800" dirty="0">
                <a:latin typeface="Helvetica-Narrow" panose="02000506020000020004" pitchFamily="2" charset="0"/>
              </a:rPr>
              <a:t> K-Ԑ realizable, scalable wall function </a:t>
            </a:r>
          </a:p>
          <a:p>
            <a:pPr marL="0" indent="0">
              <a:buNone/>
            </a:pPr>
            <a:endParaRPr lang="en-GB" sz="1800" b="1" dirty="0">
              <a:latin typeface="Helvetica-Narrow" panose="02000506020000020004" pitchFamily="2" charset="0"/>
            </a:endParaRPr>
          </a:p>
          <a:p>
            <a:pPr marL="0" indent="0">
              <a:buNone/>
            </a:pPr>
            <a:r>
              <a:rPr lang="en-GB" sz="1800" b="1" dirty="0">
                <a:latin typeface="Helvetica-Narrow" panose="02000506020000020004" pitchFamily="2" charset="0"/>
              </a:rPr>
              <a:t>Equation of the turbulence: </a:t>
            </a:r>
            <a:r>
              <a:rPr lang="en-GB" sz="1800" dirty="0">
                <a:latin typeface="Helvetica-Narrow" panose="02000506020000020004" pitchFamily="2" charset="0"/>
              </a:rPr>
              <a:t>1st order Upwind </a:t>
            </a:r>
          </a:p>
          <a:p>
            <a:pPr marL="0" indent="0">
              <a:buNone/>
            </a:pPr>
            <a:r>
              <a:rPr lang="en-GB" sz="1800" b="1" dirty="0">
                <a:latin typeface="Helvetica-Narrow" panose="02000506020000020004" pitchFamily="2" charset="0"/>
              </a:rPr>
              <a:t> Momentum equation: </a:t>
            </a:r>
            <a:r>
              <a:rPr lang="en-GB" sz="1800" dirty="0">
                <a:latin typeface="Helvetica-Narrow" panose="02000506020000020004" pitchFamily="2" charset="0"/>
              </a:rPr>
              <a:t>2</a:t>
            </a:r>
            <a:r>
              <a:rPr lang="en-GB" sz="1800" baseline="30000" dirty="0">
                <a:latin typeface="Helvetica-Narrow" panose="02000506020000020004" pitchFamily="2" charset="0"/>
              </a:rPr>
              <a:t>nd</a:t>
            </a:r>
            <a:r>
              <a:rPr lang="en-GB" sz="1800" dirty="0">
                <a:latin typeface="Helvetica-Narrow" panose="02000506020000020004" pitchFamily="2" charset="0"/>
              </a:rPr>
              <a:t> order Upwind</a:t>
            </a:r>
            <a:r>
              <a:rPr lang="en-GB" dirty="0">
                <a:latin typeface="Helvetica-Narrow" panose="02000506020000020004" pitchFamily="2" charset="0"/>
              </a:rPr>
              <a:t> </a:t>
            </a:r>
          </a:p>
        </p:txBody>
      </p:sp>
      <p:pic>
        <p:nvPicPr>
          <p:cNvPr id="19" name="Picture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762" y="3916529"/>
            <a:ext cx="2363184" cy="251532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CasellaDiTesto 1"/>
          <p:cNvSpPr txBox="1"/>
          <p:nvPr/>
        </p:nvSpPr>
        <p:spPr>
          <a:xfrm>
            <a:off x="587273" y="620688"/>
            <a:ext cx="7812983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Solution: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Boundaries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conditions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,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conditions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of the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simulation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and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numerical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scheme</a:t>
            </a: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12" name="ZoneTexte 26"/>
          <p:cNvSpPr txBox="1"/>
          <p:nvPr/>
        </p:nvSpPr>
        <p:spPr>
          <a:xfrm>
            <a:off x="8185517" y="3714801"/>
            <a:ext cx="1296144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b="1" kern="1200" dirty="0">
                <a:solidFill>
                  <a:srgbClr val="000000"/>
                </a:solidFill>
                <a:effectLst/>
                <a:latin typeface="Helvetica-Narrow" panose="02000506020000020004" pitchFamily="2" charset="0"/>
                <a:ea typeface="Times New Roman"/>
                <a:cs typeface="Times New Roman"/>
              </a:rPr>
              <a:t>PP=70bar</a:t>
            </a:r>
            <a:endParaRPr lang="fr-FR" sz="1200" b="1" dirty="0">
              <a:effectLst/>
              <a:latin typeface="Helvetica-Narrow" panose="02000506020000020004" pitchFamily="2" charset="0"/>
              <a:ea typeface="Times New Roman"/>
            </a:endParaRPr>
          </a:p>
        </p:txBody>
      </p:sp>
      <p:sp>
        <p:nvSpPr>
          <p:cNvPr id="13" name="ZoneTexte 26"/>
          <p:cNvSpPr txBox="1"/>
          <p:nvPr/>
        </p:nvSpPr>
        <p:spPr>
          <a:xfrm>
            <a:off x="10690093" y="3620726"/>
            <a:ext cx="1296144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/>
                <a:cs typeface="Times New Roman"/>
              </a:rPr>
              <a:t>PT=0bar</a:t>
            </a:r>
            <a:endParaRPr lang="fr-FR" sz="1200" b="1" dirty="0">
              <a:effectLst/>
              <a:latin typeface="Helvetica-Narrow" panose="02000506020000020004" pitchFamily="2" charset="0"/>
              <a:ea typeface="Times New Roman"/>
            </a:endParaRPr>
          </a:p>
        </p:txBody>
      </p:sp>
      <p:sp>
        <p:nvSpPr>
          <p:cNvPr id="2" name="Flèche droite 1"/>
          <p:cNvSpPr/>
          <p:nvPr/>
        </p:nvSpPr>
        <p:spPr>
          <a:xfrm rot="454353" flipV="1">
            <a:off x="9263788" y="4012039"/>
            <a:ext cx="72634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 rot="8216286">
            <a:off x="10304280" y="3957168"/>
            <a:ext cx="40598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lèche vers le bas 2"/>
          <p:cNvSpPr/>
          <p:nvPr/>
        </p:nvSpPr>
        <p:spPr>
          <a:xfrm flipH="1">
            <a:off x="9989976" y="4365104"/>
            <a:ext cx="175117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rot="16200000">
            <a:off x="10057710" y="5029232"/>
            <a:ext cx="432048" cy="1451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droite 21"/>
          <p:cNvSpPr/>
          <p:nvPr/>
        </p:nvSpPr>
        <p:spPr>
          <a:xfrm rot="18192251">
            <a:off x="9766975" y="5627411"/>
            <a:ext cx="226662" cy="79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droite 22"/>
          <p:cNvSpPr/>
          <p:nvPr/>
        </p:nvSpPr>
        <p:spPr>
          <a:xfrm rot="4528317">
            <a:off x="10327007" y="5630488"/>
            <a:ext cx="226662" cy="79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6"/>
          <p:cNvSpPr txBox="1"/>
          <p:nvPr/>
        </p:nvSpPr>
        <p:spPr>
          <a:xfrm>
            <a:off x="8935235" y="5142577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A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5" name="ZoneTexte 26"/>
          <p:cNvSpPr txBox="1"/>
          <p:nvPr/>
        </p:nvSpPr>
        <p:spPr>
          <a:xfrm>
            <a:off x="11145826" y="5101817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B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9192344" y="5317842"/>
            <a:ext cx="592619" cy="282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0507271" y="5459320"/>
            <a:ext cx="638555" cy="1414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6">
            <a:extLst>
              <a:ext uri="{FF2B5EF4-FFF2-40B4-BE49-F238E27FC236}">
                <a16:creationId xmlns:a16="http://schemas.microsoft.com/office/drawing/2014/main" id="{71A7764E-BC8E-48CB-A84D-8EFC40733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3113043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129356027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17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1825" y="358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8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866" y="1446586"/>
            <a:ext cx="5497917" cy="399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e 12"/>
          <p:cNvGrpSpPr/>
          <p:nvPr/>
        </p:nvGrpSpPr>
        <p:grpSpPr>
          <a:xfrm>
            <a:off x="767408" y="1245610"/>
            <a:ext cx="4824536" cy="4199614"/>
            <a:chOff x="3876472" y="29509"/>
            <a:chExt cx="4117082" cy="3031483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6472" y="29509"/>
              <a:ext cx="4117082" cy="303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Organigramme : Connecteur 19"/>
            <p:cNvSpPr/>
            <p:nvPr/>
          </p:nvSpPr>
          <p:spPr>
            <a:xfrm>
              <a:off x="5143727" y="1159966"/>
              <a:ext cx="105767" cy="72008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Organigramme : Connecteur 20"/>
            <p:cNvSpPr/>
            <p:nvPr/>
          </p:nvSpPr>
          <p:spPr>
            <a:xfrm>
              <a:off x="6511879" y="1131667"/>
              <a:ext cx="72008" cy="72008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ZoneTexte 19"/>
            <p:cNvSpPr txBox="1"/>
            <p:nvPr/>
          </p:nvSpPr>
          <p:spPr>
            <a:xfrm>
              <a:off x="5249367" y="1047168"/>
              <a:ext cx="397849" cy="5944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B</a:t>
              </a:r>
              <a:endParaRPr lang="fr-FR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3" name="ZoneTexte 20"/>
            <p:cNvSpPr txBox="1"/>
            <p:nvPr/>
          </p:nvSpPr>
          <p:spPr>
            <a:xfrm>
              <a:off x="6583638" y="1018873"/>
              <a:ext cx="442001" cy="622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A</a:t>
              </a:r>
              <a:endParaRPr lang="fr-FR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4" name="Organigramme : Connecteur 23"/>
            <p:cNvSpPr/>
            <p:nvPr/>
          </p:nvSpPr>
          <p:spPr>
            <a:xfrm>
              <a:off x="4332927" y="1830815"/>
              <a:ext cx="105767" cy="72008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Organigramme : Connecteur 24"/>
            <p:cNvSpPr/>
            <p:nvPr/>
          </p:nvSpPr>
          <p:spPr>
            <a:xfrm>
              <a:off x="5349801" y="1866819"/>
              <a:ext cx="105767" cy="72008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Organigramme : Connecteur 25"/>
            <p:cNvSpPr/>
            <p:nvPr/>
          </p:nvSpPr>
          <p:spPr>
            <a:xfrm>
              <a:off x="4154739" y="1545253"/>
              <a:ext cx="105767" cy="72008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  <p:sp>
          <p:nvSpPr>
            <p:cNvPr id="27" name="ZoneTexte 24"/>
            <p:cNvSpPr txBox="1"/>
            <p:nvPr/>
          </p:nvSpPr>
          <p:spPr>
            <a:xfrm>
              <a:off x="4260504" y="1830567"/>
              <a:ext cx="824740" cy="61657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T1</a:t>
              </a:r>
              <a:endParaRPr lang="fr-FR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8" name="ZoneTexte 25"/>
            <p:cNvSpPr txBox="1"/>
            <p:nvPr/>
          </p:nvSpPr>
          <p:spPr>
            <a:xfrm>
              <a:off x="3978764" y="959763"/>
              <a:ext cx="756573" cy="49940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T2</a:t>
              </a:r>
              <a:endParaRPr lang="fr-FR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9" name="ZoneTexte 26"/>
            <p:cNvSpPr txBox="1"/>
            <p:nvPr/>
          </p:nvSpPr>
          <p:spPr>
            <a:xfrm>
              <a:off x="5404203" y="1880133"/>
              <a:ext cx="656540" cy="64837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P1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0" name="ZoneTexte 27"/>
            <p:cNvSpPr txBox="1"/>
            <p:nvPr/>
          </p:nvSpPr>
          <p:spPr>
            <a:xfrm>
              <a:off x="7375654" y="1208869"/>
              <a:ext cx="445229" cy="72995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T</a:t>
              </a:r>
              <a:endParaRPr lang="fr-FR" sz="12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1" name="Organigramme : Connecteur 30"/>
            <p:cNvSpPr/>
            <p:nvPr/>
          </p:nvSpPr>
          <p:spPr>
            <a:xfrm>
              <a:off x="7417833" y="1523796"/>
              <a:ext cx="105767" cy="72008"/>
            </a:xfrm>
            <a:prstGeom prst="flowChartConnector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/>
            </a:p>
          </p:txBody>
        </p:sp>
      </p:grpSp>
      <p:sp>
        <p:nvSpPr>
          <p:cNvPr id="2" name="ZoneTexte 7"/>
          <p:cNvSpPr txBox="1">
            <a:spLocks noChangeArrowheads="1"/>
          </p:cNvSpPr>
          <p:nvPr/>
        </p:nvSpPr>
        <p:spPr bwMode="auto">
          <a:xfrm>
            <a:off x="2554486" y="5751925"/>
            <a:ext cx="45768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-Narrow" panose="02000506020000020004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Figure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 9 : </a:t>
            </a:r>
            <a:r>
              <a:rPr lang="fr-FR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Section plan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x=0  (</a:t>
            </a:r>
            <a:r>
              <a:rPr lang="fr-FR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middle of 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ports P et T) </a:t>
            </a: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 Box 19"/>
          <p:cNvSpPr txBox="1">
            <a:spLocks noChangeArrowheads="1"/>
          </p:cNvSpPr>
          <p:nvPr/>
        </p:nvSpPr>
        <p:spPr bwMode="auto">
          <a:xfrm>
            <a:off x="251143" y="683567"/>
            <a:ext cx="6364243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Solution: Points to be studied and fluid direction</a:t>
            </a:r>
          </a:p>
        </p:txBody>
      </p:sp>
      <p:sp>
        <p:nvSpPr>
          <p:cNvPr id="59" name="Flèche droite 58"/>
          <p:cNvSpPr/>
          <p:nvPr/>
        </p:nvSpPr>
        <p:spPr>
          <a:xfrm>
            <a:off x="3327010" y="3840774"/>
            <a:ext cx="39272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Flèche droite 61"/>
          <p:cNvSpPr/>
          <p:nvPr/>
        </p:nvSpPr>
        <p:spPr>
          <a:xfrm rot="15459921">
            <a:off x="3359696" y="2154850"/>
            <a:ext cx="72008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Flèche droite 62"/>
          <p:cNvSpPr/>
          <p:nvPr/>
        </p:nvSpPr>
        <p:spPr>
          <a:xfrm rot="6625256">
            <a:off x="2135817" y="2172763"/>
            <a:ext cx="72008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Organigramme : Connecteur 63"/>
          <p:cNvSpPr/>
          <p:nvPr/>
        </p:nvSpPr>
        <p:spPr>
          <a:xfrm>
            <a:off x="3109854" y="3345417"/>
            <a:ext cx="123941" cy="99755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sp>
        <p:nvSpPr>
          <p:cNvPr id="65" name="ZoneTexte 26"/>
          <p:cNvSpPr txBox="1"/>
          <p:nvPr/>
        </p:nvSpPr>
        <p:spPr>
          <a:xfrm>
            <a:off x="3027967" y="2886104"/>
            <a:ext cx="769356" cy="8982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68" name="Flèche droite 67"/>
          <p:cNvSpPr/>
          <p:nvPr/>
        </p:nvSpPr>
        <p:spPr>
          <a:xfrm rot="5400000">
            <a:off x="2831604" y="3600449"/>
            <a:ext cx="39272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Flèche droite 68"/>
          <p:cNvSpPr/>
          <p:nvPr/>
        </p:nvSpPr>
        <p:spPr>
          <a:xfrm rot="8413831">
            <a:off x="1890505" y="3743632"/>
            <a:ext cx="39272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 droite 33"/>
          <p:cNvSpPr/>
          <p:nvPr/>
        </p:nvSpPr>
        <p:spPr>
          <a:xfrm rot="10284658" flipV="1">
            <a:off x="5514772" y="3348608"/>
            <a:ext cx="3320003" cy="216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Text Box 16">
            <a:extLst>
              <a:ext uri="{FF2B5EF4-FFF2-40B4-BE49-F238E27FC236}">
                <a16:creationId xmlns:a16="http://schemas.microsoft.com/office/drawing/2014/main" id="{27FABCB4-C927-41D5-A321-BC02FA52C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556321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235747008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18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79376" y="692696"/>
            <a:ext cx="4713150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it-IT" sz="2400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Results</a:t>
            </a:r>
            <a:r>
              <a:rPr lang="it-IT" sz="2400" dirty="0">
                <a:solidFill>
                  <a:schemeClr val="accent6"/>
                </a:solidFill>
                <a:latin typeface="Helvetica-Narrow" panose="02000506020000020004" pitchFamily="2" charset="0"/>
              </a:rPr>
              <a:t>: </a:t>
            </a:r>
            <a:r>
              <a:rPr lang="en-GB" sz="2400" dirty="0">
                <a:solidFill>
                  <a:schemeClr val="accent6"/>
                </a:solidFill>
                <a:latin typeface="Helvetica-Narrow" panose="02000506020000020004" pitchFamily="2" charset="0"/>
              </a:rPr>
              <a:t>Residual convergence result</a:t>
            </a:r>
            <a:endParaRPr lang="en-GB" sz="2400" dirty="0">
              <a:latin typeface="Helvetica-Narrow" panose="02000506020000020004" pitchFamily="2" charset="0"/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3863752" y="5728770"/>
            <a:ext cx="5500801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Helvetica-Narrow" panose="02000506020000020004" pitchFamily="2" charset="0"/>
                <a:cs typeface="Arial" pitchFamily="34" charset="0"/>
              </a:rPr>
              <a:t>Figure 10</a:t>
            </a:r>
            <a:r>
              <a:rPr lang="fr-FR" altLang="fr-FR" dirty="0">
                <a:latin typeface="Helvetica-Narrow" panose="02000506020000020004" pitchFamily="2" charset="0"/>
                <a:cs typeface="Arial" pitchFamily="34" charset="0"/>
              </a:rPr>
              <a:t> : </a:t>
            </a:r>
            <a:r>
              <a:rPr lang="en-GB" altLang="fr-FR" dirty="0">
                <a:latin typeface="Helvetica-Narrow" panose="02000506020000020004" pitchFamily="2" charset="0"/>
                <a:cs typeface="Arial" pitchFamily="34" charset="0"/>
              </a:rPr>
              <a:t>Residual convergence result</a:t>
            </a:r>
            <a:endParaRPr kumimoji="0" lang="en-GB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pic>
        <p:nvPicPr>
          <p:cNvPr id="9" name="Image 8" descr="D:\Users\adzomene\Desktop\presentation\completespoolfinal\deltap70bar\0.8mm_2.1M_linear_bestresult-ok\Capture..PN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3" t="3812" r="1958" b="40026"/>
          <a:stretch/>
        </p:blipFill>
        <p:spPr bwMode="auto">
          <a:xfrm>
            <a:off x="839416" y="1174896"/>
            <a:ext cx="9196910" cy="46348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 Box 16">
            <a:extLst>
              <a:ext uri="{FF2B5EF4-FFF2-40B4-BE49-F238E27FC236}">
                <a16:creationId xmlns:a16="http://schemas.microsoft.com/office/drawing/2014/main" id="{BDFC0FE3-E04A-484D-ABFF-862623EE9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3887173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04236169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19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1825" y="358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551384" y="535179"/>
            <a:ext cx="5318957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Results: Pressure drop along the valve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417470"/>
              </p:ext>
            </p:extLst>
          </p:nvPr>
        </p:nvGraphicFramePr>
        <p:xfrm>
          <a:off x="335360" y="1196752"/>
          <a:ext cx="11593288" cy="39584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3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1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6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40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408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43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73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984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356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733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733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86075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4131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 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gridSpan="1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</a:rPr>
                        <a:t>Pressure drop (bar)</a:t>
                      </a:r>
                      <a:endParaRPr lang="fr-F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8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 err="1">
                          <a:effectLst/>
                        </a:rPr>
                        <a:t>Displacemen</a:t>
                      </a:r>
                      <a:r>
                        <a:rPr lang="fr-FR" sz="1600" dirty="0">
                          <a:effectLst/>
                        </a:rPr>
                        <a:t>t (mm)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P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P1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A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B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T1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T2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∆p(p-p1)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∆p(P1-A)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∆p(A-B)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∆p(B-T1)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∆p(T1-T2)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∆p(T2-T)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P-A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B-T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0,6mm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70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68,3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5,14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3,23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1,7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32,4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0,1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30,66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1,91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3,23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35,8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0,7mm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70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67,9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35,4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35,2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6,4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2,1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32,5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0,2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28,8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2,4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4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34,6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0,8mm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70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67,25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35,23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2,75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31,65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0,37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27,23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35,23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0,9mm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70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67,1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35,3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35,1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9,2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5,7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2,9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31,8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0,2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25,9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3,5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5,7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5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1mm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70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66,4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35,7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10,8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6,9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0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3,6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30,6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0,1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24,9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>
                          <a:effectLst/>
                        </a:rPr>
                        <a:t>3,9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6,9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39416" y="5445224"/>
            <a:ext cx="64616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Tableau 3</a:t>
            </a:r>
            <a:r>
              <a:rPr kumimoji="0" lang="fr-FR" altLang="fr-F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-Narrow" panose="02000506020000020004" pitchFamily="2" charset="0"/>
                <a:ea typeface="Calibri" pitchFamily="34" charset="0"/>
                <a:cs typeface="Times New Roman" pitchFamily="18" charset="0"/>
              </a:rPr>
              <a:t> : Pressure drop in bar</a:t>
            </a: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6" name="Flèche droite 5"/>
          <p:cNvSpPr/>
          <p:nvPr/>
        </p:nvSpPr>
        <p:spPr>
          <a:xfrm rot="20209090">
            <a:off x="9601379" y="5715027"/>
            <a:ext cx="1617988" cy="186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60A935ED-B7A7-4E43-AC76-704E72043BFB}"/>
              </a:ext>
            </a:extLst>
          </p:cNvPr>
          <p:cNvSpPr/>
          <p:nvPr/>
        </p:nvSpPr>
        <p:spPr>
          <a:xfrm>
            <a:off x="7278579" y="5819959"/>
            <a:ext cx="2304256" cy="89670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b="1" dirty="0">
              <a:solidFill>
                <a:schemeClr val="tx1"/>
              </a:solidFill>
              <a:latin typeface="Helvetica-Narrow" panose="02000506020000020004" pitchFamily="2" charset="0"/>
            </a:endParaRPr>
          </a:p>
          <a:p>
            <a:pPr algn="ctr"/>
            <a:r>
              <a:rPr lang="fr-FR" sz="2800" b="1" dirty="0">
                <a:solidFill>
                  <a:schemeClr val="tx1"/>
                </a:solidFill>
                <a:latin typeface="Helvetica-Narrow" panose="02000506020000020004" pitchFamily="2" charset="0"/>
              </a:rPr>
              <a:t>∆p</a:t>
            </a:r>
            <a:r>
              <a:rPr lang="en-GB" b="1" dirty="0" err="1">
                <a:solidFill>
                  <a:schemeClr val="tx1"/>
                </a:solidFill>
                <a:latin typeface="Helvetica-Narrow" panose="02000506020000020004" pitchFamily="2" charset="0"/>
              </a:rPr>
              <a:t>thoretical</a:t>
            </a:r>
            <a:r>
              <a:rPr lang="en-GB" b="1" dirty="0">
                <a:solidFill>
                  <a:schemeClr val="tx1"/>
                </a:solidFill>
                <a:latin typeface="Helvetica-Narrow" panose="02000506020000020004" pitchFamily="2" charset="0"/>
              </a:rPr>
              <a:t> </a:t>
            </a:r>
            <a:r>
              <a:rPr lang="fr-FR" b="1" dirty="0">
                <a:solidFill>
                  <a:schemeClr val="tx1"/>
                </a:solidFill>
                <a:latin typeface="Helvetica-Narrow" panose="02000506020000020004" pitchFamily="2" charset="0"/>
              </a:rPr>
              <a:t>=35bar</a:t>
            </a:r>
          </a:p>
          <a:p>
            <a:pPr algn="ctr"/>
            <a:endParaRPr lang="it-IT" dirty="0">
              <a:latin typeface="Helvetica-Narrow" panose="02000506020000020004" pitchFamily="2" charset="0"/>
            </a:endParaRP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29D44FD7-84F8-455D-9FC3-0DDCA1745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3887173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1487488" y="548680"/>
            <a:ext cx="8892479" cy="6274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it-IT" b="1" dirty="0">
                <a:latin typeface="Helvetica-Narrow" panose="02000506020000020004" pitchFamily="2" charset="0"/>
              </a:rPr>
              <a:t>1.  </a:t>
            </a:r>
            <a:r>
              <a:rPr lang="it-IT" b="1" dirty="0" err="1">
                <a:latin typeface="Helvetica-Narrow" panose="02000506020000020004" pitchFamily="2" charset="0"/>
              </a:rPr>
              <a:t>Introduction</a:t>
            </a:r>
            <a:r>
              <a:rPr lang="it-IT" b="1" dirty="0">
                <a:latin typeface="Helvetica-Narrow" panose="02000506020000020004" pitchFamily="2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1.1. </a:t>
            </a:r>
            <a:r>
              <a:rPr lang="en-GB" dirty="0">
                <a:latin typeface="Helvetica-Narrow" panose="02000506020000020004" pitchFamily="2" charset="0"/>
              </a:rPr>
              <a:t>Motivation and project overview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                       1.2.  </a:t>
            </a:r>
            <a:r>
              <a:rPr lang="en-GB" dirty="0">
                <a:latin typeface="Helvetica-Narrow" panose="02000506020000020004" pitchFamily="2" charset="0"/>
              </a:rPr>
              <a:t>Definitions :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latin typeface="Helvetica-Narrow" panose="02000506020000020004" pitchFamily="2" charset="0"/>
              </a:rPr>
              <a:t>                          difference between motor-torque vs linear actuated servo valve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1.3. </a:t>
            </a:r>
            <a:r>
              <a:rPr lang="en-GB" dirty="0">
                <a:latin typeface="Helvetica-Narrow" panose="02000506020000020004" pitchFamily="2" charset="0"/>
              </a:rPr>
              <a:t> Hydraulic test bench description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1.4.  Steps of the project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2.  </a:t>
            </a:r>
            <a:r>
              <a:rPr lang="en-GB" b="1" dirty="0">
                <a:latin typeface="Helvetica-Narrow" panose="02000506020000020004" pitchFamily="2" charset="0"/>
              </a:rPr>
              <a:t>Experimental study</a:t>
            </a:r>
            <a:endParaRPr lang="it-IT" dirty="0"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2.1.  </a:t>
            </a:r>
            <a:r>
              <a:rPr lang="en-GB" dirty="0">
                <a:latin typeface="Helvetica-Narrow" panose="02000506020000020004" pitchFamily="2" charset="0"/>
              </a:rPr>
              <a:t>Hydraulic test bench design</a:t>
            </a:r>
            <a:endParaRPr lang="it-IT" dirty="0"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2.2.  </a:t>
            </a:r>
            <a:r>
              <a:rPr lang="en-GB" dirty="0">
                <a:latin typeface="Helvetica-Narrow" panose="02000506020000020004" pitchFamily="2" charset="0"/>
              </a:rPr>
              <a:t>Data acquisition system box design and assembly</a:t>
            </a:r>
            <a:endParaRPr lang="fr-FR" dirty="0"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3.  </a:t>
            </a:r>
            <a:r>
              <a:rPr lang="en-GB" b="1" dirty="0">
                <a:latin typeface="Helvetica-Narrow" panose="02000506020000020004" pitchFamily="2" charset="0"/>
              </a:rPr>
              <a:t>Numerical validation</a:t>
            </a:r>
            <a:endParaRPr lang="it-IT" dirty="0"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3.1.  CFD study of the servo valve (</a:t>
            </a:r>
            <a:r>
              <a:rPr lang="it-IT" b="1" dirty="0">
                <a:latin typeface="Helvetica-Narrow" panose="02000506020000020004" pitchFamily="2" charset="0"/>
              </a:rPr>
              <a:t>Ansysfluent</a:t>
            </a:r>
            <a:r>
              <a:rPr lang="it-IT" dirty="0">
                <a:latin typeface="Helvetica-Narrow" panose="02000506020000020004" pitchFamily="2" charset="0"/>
              </a:rPr>
              <a:t>) 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	3.2.  Design of the linear </a:t>
            </a:r>
            <a:r>
              <a:rPr lang="it-IT" dirty="0" err="1">
                <a:latin typeface="Helvetica-Narrow" panose="02000506020000020004" pitchFamily="2" charset="0"/>
              </a:rPr>
              <a:t>actuator</a:t>
            </a:r>
            <a:r>
              <a:rPr lang="it-IT" dirty="0">
                <a:latin typeface="Helvetica-Narrow" panose="02000506020000020004" pitchFamily="2" charset="0"/>
              </a:rPr>
              <a:t> «voice-coil»(</a:t>
            </a:r>
            <a:r>
              <a:rPr lang="it-IT" b="1" dirty="0" err="1">
                <a:latin typeface="Helvetica-Narrow" panose="02000506020000020004" pitchFamily="2" charset="0"/>
              </a:rPr>
              <a:t>Amesim</a:t>
            </a:r>
            <a:r>
              <a:rPr lang="it-IT" dirty="0">
                <a:latin typeface="Helvetica-Narrow" panose="02000506020000020004" pitchFamily="2" charset="0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it-IT" dirty="0">
                <a:latin typeface="Helvetica-Narrow" panose="02000506020000020004" pitchFamily="2" charset="0"/>
              </a:rPr>
              <a:t>4.  </a:t>
            </a:r>
            <a:r>
              <a:rPr lang="it-IT" b="1" dirty="0" err="1">
                <a:latin typeface="Helvetica-Narrow" panose="02000506020000020004" pitchFamily="2" charset="0"/>
              </a:rPr>
              <a:t>Conclusion</a:t>
            </a:r>
            <a:r>
              <a:rPr lang="it-IT" b="1" dirty="0">
                <a:latin typeface="Helvetica-Narrow" panose="02000506020000020004" pitchFamily="2" charset="0"/>
              </a:rPr>
              <a:t> and </a:t>
            </a:r>
            <a:r>
              <a:rPr lang="it-IT" b="1" dirty="0" err="1">
                <a:latin typeface="Helvetica-Narrow" panose="02000506020000020004" pitchFamily="2" charset="0"/>
              </a:rPr>
              <a:t>futur</a:t>
            </a:r>
            <a:r>
              <a:rPr lang="it-IT" b="1" dirty="0">
                <a:latin typeface="Helvetica-Narrow" panose="02000506020000020004" pitchFamily="2" charset="0"/>
              </a:rPr>
              <a:t> work</a:t>
            </a:r>
            <a:endParaRPr lang="it-IT" dirty="0"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endParaRPr lang="it-IT" dirty="0">
              <a:latin typeface="Helvetica-Narrow" panose="02000506020000020004" pitchFamily="2" charset="0"/>
            </a:endParaRPr>
          </a:p>
          <a:p>
            <a:pPr>
              <a:lnSpc>
                <a:spcPct val="150000"/>
              </a:lnSpc>
              <a:defRPr/>
            </a:pPr>
            <a:endParaRPr lang="it-IT" dirty="0">
              <a:latin typeface="Helvetica-Narrow" panose="02000506020000020004" pitchFamily="2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287688" y="-107982"/>
            <a:ext cx="382348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Presentation </a:t>
            </a:r>
            <a:r>
              <a:rPr lang="it-IT" sz="36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outline</a:t>
            </a:r>
            <a:endParaRPr lang="it-IT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400" y="6467011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 Box 16">
            <a:extLst>
              <a:ext uri="{FF2B5EF4-FFF2-40B4-BE49-F238E27FC236}">
                <a16:creationId xmlns:a16="http://schemas.microsoft.com/office/drawing/2014/main" id="{846CB6FB-8195-428C-829B-922337A1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BC674DA-310C-486A-BCA5-299CA4189BAA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259300135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20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1825" y="358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63352" y="764704"/>
            <a:ext cx="8744702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Results: Comparison between nominal Ansys and </a:t>
            </a:r>
            <a:r>
              <a:rPr lang="en-GB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catalog</a:t>
            </a: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flow rate  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511987"/>
              </p:ext>
            </p:extLst>
          </p:nvPr>
        </p:nvGraphicFramePr>
        <p:xfrm>
          <a:off x="551384" y="1484784"/>
          <a:ext cx="7029268" cy="38273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7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7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7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7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2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Spool </a:t>
                      </a: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displacement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  (mm)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Mesh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 </a:t>
                      </a: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number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 (million)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Perte de charge imposée (bar)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Flow rate </a:t>
                      </a:r>
                      <a:r>
                        <a:rPr lang="fr-FR" sz="1800" dirty="0" err="1">
                          <a:effectLst/>
                          <a:latin typeface="Helvetica-Narrow" panose="02000506020000020004" pitchFamily="2" charset="0"/>
                        </a:rPr>
                        <a:t>obtained</a:t>
                      </a: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(l/min)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0.1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8.14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0.2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16.5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0.3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24.5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0.4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32.14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0.5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38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0.6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44.8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0.7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51.25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0.8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56.5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0.9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60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3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1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 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80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Helvetica-Narrow" panose="02000506020000020004" pitchFamily="2" charset="0"/>
                        </a:rPr>
                        <a:t>65.7</a:t>
                      </a:r>
                      <a:endParaRPr lang="fr-FR" sz="1800" dirty="0">
                        <a:effectLst/>
                        <a:latin typeface="Helvetica-Narrow" panose="02000506020000020004" pitchFamily="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8256240" y="2204864"/>
            <a:ext cx="37444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fr-FR" b="1" dirty="0">
                <a:latin typeface="Helvetica-Narrow" panose="02000506020000020004" pitchFamily="2" charset="0"/>
                <a:cs typeface="Arial" pitchFamily="34" charset="0"/>
              </a:rPr>
              <a:t>Nominal conditions </a:t>
            </a:r>
            <a:r>
              <a:rPr lang="en-GB" altLang="fr-FR" b="1" dirty="0" err="1">
                <a:latin typeface="Helvetica-Narrow" panose="02000506020000020004" pitchFamily="2" charset="0"/>
                <a:cs typeface="Arial" pitchFamily="34" charset="0"/>
              </a:rPr>
              <a:t>catalog</a:t>
            </a:r>
            <a:r>
              <a:rPr lang="en-GB" altLang="fr-FR" b="1" dirty="0">
                <a:latin typeface="Helvetica-Narrow" panose="02000506020000020004" pitchFamily="2" charset="0"/>
                <a:cs typeface="Arial" pitchFamily="34" charset="0"/>
              </a:rPr>
              <a:t> of the Moog62 </a:t>
            </a:r>
            <a:r>
              <a:rPr lang="fr-FR" altLang="fr-FR" dirty="0">
                <a:latin typeface="Helvetica-Narrow" panose="02000506020000020004" pitchFamily="2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911424" y="5503112"/>
            <a:ext cx="5500801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Helvetica-Narrow" panose="02000506020000020004" pitchFamily="2" charset="0"/>
                <a:cs typeface="Arial" pitchFamily="34" charset="0"/>
              </a:rPr>
              <a:t>Tableau 4</a:t>
            </a:r>
            <a:r>
              <a:rPr lang="fr-FR" altLang="fr-FR" dirty="0">
                <a:latin typeface="Helvetica-Narrow" panose="02000506020000020004" pitchFamily="2" charset="0"/>
                <a:cs typeface="Arial" pitchFamily="34" charset="0"/>
              </a:rPr>
              <a:t> : Nominal flow rate  </a:t>
            </a:r>
            <a:r>
              <a:rPr lang="fr-FR" altLang="fr-FR" b="1" dirty="0" err="1">
                <a:latin typeface="Helvetica-Narrow" panose="02000506020000020004" pitchFamily="2" charset="0"/>
                <a:cs typeface="Arial" pitchFamily="34" charset="0"/>
              </a:rPr>
              <a:t>Ansys</a:t>
            </a:r>
            <a:r>
              <a:rPr lang="fr-FR" altLang="fr-FR" b="1" dirty="0">
                <a:latin typeface="Helvetica-Narrow" panose="02000506020000020004" pitchFamily="2" charset="0"/>
                <a:cs typeface="Arial" pitchFamily="34" charset="0"/>
              </a:rPr>
              <a:t> VS valve </a:t>
            </a:r>
            <a:r>
              <a:rPr lang="fr-FR" altLang="fr-FR" b="1" dirty="0" err="1">
                <a:latin typeface="Helvetica-Narrow" panose="02000506020000020004" pitchFamily="2" charset="0"/>
                <a:cs typeface="Arial" pitchFamily="34" charset="0"/>
              </a:rPr>
              <a:t>catalog</a:t>
            </a:r>
            <a:endParaRPr kumimoji="0" lang="fr-FR" altLang="fr-FR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256240" y="429976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Helvetica-Narrow" panose="02000506020000020004" pitchFamily="2" charset="0"/>
              </a:rPr>
              <a:t>Flow rate percentage </a:t>
            </a:r>
            <a:r>
              <a:rPr lang="fr-FR" dirty="0" err="1">
                <a:latin typeface="Helvetica-Narrow" panose="02000506020000020004" pitchFamily="2" charset="0"/>
              </a:rPr>
              <a:t>error</a:t>
            </a:r>
            <a:r>
              <a:rPr lang="fr-FR" dirty="0">
                <a:latin typeface="Helvetica-Narrow" panose="02000506020000020004" pitchFamily="2" charset="0"/>
              </a:rPr>
              <a:t> =0,87%</a:t>
            </a:r>
          </a:p>
        </p:txBody>
      </p:sp>
      <p:sp>
        <p:nvSpPr>
          <p:cNvPr id="3" name="Flèche vers le bas 2"/>
          <p:cNvSpPr/>
          <p:nvPr/>
        </p:nvSpPr>
        <p:spPr>
          <a:xfrm>
            <a:off x="9768408" y="3501008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à entaille 5"/>
          <p:cNvSpPr/>
          <p:nvPr/>
        </p:nvSpPr>
        <p:spPr>
          <a:xfrm rot="19504776">
            <a:off x="7501856" y="3932405"/>
            <a:ext cx="1296144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8355547" y="3059084"/>
            <a:ext cx="374441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lvl="0"/>
            <a:r>
              <a:rPr lang="fr-FR" altLang="fr-FR" dirty="0">
                <a:latin typeface="Helvetica-Narrow" panose="02000506020000020004" pitchFamily="2" charset="0"/>
                <a:cs typeface="Arial" pitchFamily="34" charset="0"/>
              </a:rPr>
              <a:t>∆</a:t>
            </a:r>
            <a:r>
              <a:rPr lang="fr-FR" altLang="fr-FR" dirty="0" err="1">
                <a:latin typeface="Helvetica-Narrow" panose="02000506020000020004" pitchFamily="2" charset="0"/>
                <a:cs typeface="Arial" pitchFamily="34" charset="0"/>
              </a:rPr>
              <a:t>P</a:t>
            </a:r>
            <a:r>
              <a:rPr lang="fr-FR" altLang="fr-FR" b="1" dirty="0" err="1">
                <a:latin typeface="Helvetica-Narrow" panose="02000506020000020004" pitchFamily="2" charset="0"/>
                <a:cs typeface="Arial" pitchFamily="34" charset="0"/>
              </a:rPr>
              <a:t>nominal</a:t>
            </a:r>
            <a:r>
              <a:rPr lang="fr-FR" altLang="fr-FR" dirty="0">
                <a:latin typeface="Helvetica-Narrow" panose="02000506020000020004" pitchFamily="2" charset="0"/>
                <a:cs typeface="Arial" pitchFamily="34" charset="0"/>
              </a:rPr>
              <a:t> =70 bars @57l/min</a:t>
            </a:r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94B964CC-132B-4351-8886-0D48C03E2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3887173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261009428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 smtClean="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21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171825" y="358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07368" y="548680"/>
            <a:ext cx="9108584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Results: Jet angle and recirculation effect with the flow area restriction </a:t>
            </a:r>
          </a:p>
        </p:txBody>
      </p:sp>
      <p:pic>
        <p:nvPicPr>
          <p:cNvPr id="19" name="Picture 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1337798"/>
            <a:ext cx="4896544" cy="443537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Ellipse 19"/>
          <p:cNvSpPr/>
          <p:nvPr/>
        </p:nvSpPr>
        <p:spPr>
          <a:xfrm>
            <a:off x="4908500" y="3486160"/>
            <a:ext cx="659130" cy="4972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5567630" y="3891955"/>
            <a:ext cx="3603485" cy="1025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e 21"/>
          <p:cNvGrpSpPr/>
          <p:nvPr/>
        </p:nvGrpSpPr>
        <p:grpSpPr>
          <a:xfrm>
            <a:off x="7889405" y="3621571"/>
            <a:ext cx="2664296" cy="2404459"/>
            <a:chOff x="0" y="0"/>
            <a:chExt cx="1946288" cy="1747319"/>
          </a:xfrm>
        </p:grpSpPr>
        <p:pic>
          <p:nvPicPr>
            <p:cNvPr id="23" name="Picture 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941968" cy="1747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Connecteur droit 23"/>
            <p:cNvCxnSpPr/>
            <p:nvPr/>
          </p:nvCxnSpPr>
          <p:spPr>
            <a:xfrm>
              <a:off x="851025" y="1195058"/>
              <a:ext cx="109526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 rot="-4380000">
              <a:off x="418723" y="613372"/>
              <a:ext cx="1224136" cy="0"/>
            </a:xfrm>
            <a:prstGeom prst="line">
              <a:avLst/>
            </a:prstGeom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Arc 25"/>
            <p:cNvSpPr/>
            <p:nvPr/>
          </p:nvSpPr>
          <p:spPr>
            <a:xfrm>
              <a:off x="810285" y="941561"/>
              <a:ext cx="252028" cy="504056"/>
            </a:xfrm>
            <a:prstGeom prst="arc">
              <a:avLst>
                <a:gd name="adj1" fmla="val 15908064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fr-FR"/>
            </a:p>
          </p:txBody>
        </p:sp>
        <p:sp>
          <p:nvSpPr>
            <p:cNvPr id="27" name="ZoneTexte 11"/>
            <p:cNvSpPr txBox="1"/>
            <p:nvPr/>
          </p:nvSpPr>
          <p:spPr>
            <a:xfrm>
              <a:off x="1063775" y="796507"/>
              <a:ext cx="492128" cy="370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fr-FR" sz="1800" kern="12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Times New Roman"/>
                </a:rPr>
                <a:t>70°</a:t>
              </a:r>
              <a:endParaRPr lang="fr-FR" sz="1200">
                <a:effectLst/>
                <a:latin typeface="Times New Roman"/>
                <a:ea typeface="Times New Roman"/>
              </a:endParaRPr>
            </a:p>
          </p:txBody>
        </p:sp>
      </p:grp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1343472" y="5976972"/>
            <a:ext cx="5500801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latin typeface="Helvetica-Narrow" panose="02000506020000020004" pitchFamily="2" charset="0"/>
                <a:cs typeface="Arial" pitchFamily="34" charset="0"/>
              </a:rPr>
              <a:t>Figure 11</a:t>
            </a:r>
            <a:r>
              <a:rPr lang="fr-FR" altLang="fr-FR" dirty="0">
                <a:latin typeface="Helvetica-Narrow" panose="02000506020000020004" pitchFamily="2" charset="0"/>
                <a:cs typeface="Arial" pitchFamily="34" charset="0"/>
              </a:rPr>
              <a:t> : Jet angle</a:t>
            </a:r>
            <a:endParaRPr kumimoji="0" lang="fr-FR" altLang="fr-F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F8ED25E0-C73F-492B-A7CF-50F5B51EB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2328702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latin typeface="+mj-lt"/>
            </a:endParaRPr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206971016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800" smtClean="0">
                <a:latin typeface="+mj-lt"/>
                <a:ea typeface="Tahoma" pitchFamily="34" charset="0"/>
                <a:cs typeface="Tahoma" pitchFamily="34" charset="0"/>
              </a:rPr>
              <a:pPr>
                <a:defRPr/>
              </a:pPr>
              <a:t>22</a:t>
            </a:fld>
            <a:endParaRPr lang="it-IT" sz="1800" dirty="0"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479375" y="513901"/>
            <a:ext cx="10225137" cy="166199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Results : Improvement (cylindrical holes)</a:t>
            </a:r>
          </a:p>
          <a:p>
            <a:pPr>
              <a:defRPr/>
            </a:pPr>
            <a:endParaRPr lang="en-GB" sz="2400" b="1" dirty="0">
              <a:solidFill>
                <a:schemeClr val="accent6"/>
              </a:solidFill>
              <a:latin typeface="Helvetica-Narrow" panose="02000506020000020004" pitchFamily="2" charset="0"/>
            </a:endParaRPr>
          </a:p>
          <a:p>
            <a:pPr>
              <a:defRPr/>
            </a:pPr>
            <a:r>
              <a:rPr lang="en-GB" b="1" dirty="0">
                <a:latin typeface="Helvetica-Narrow" panose="02000506020000020004" pitchFamily="2" charset="0"/>
              </a:rPr>
              <a:t>Conditions of the  simulation </a:t>
            </a:r>
            <a:r>
              <a:rPr lang="en-GB" dirty="0">
                <a:latin typeface="Helvetica-Narrow" panose="02000506020000020004" pitchFamily="2" charset="0"/>
              </a:rPr>
              <a:t>: -Same conditions as for the rectangular holes configuration </a:t>
            </a:r>
          </a:p>
          <a:p>
            <a:pPr>
              <a:defRPr/>
            </a:pPr>
            <a:r>
              <a:rPr lang="en-GB" dirty="0">
                <a:latin typeface="Helvetica-Narrow" panose="02000506020000020004" pitchFamily="2" charset="0"/>
              </a:rPr>
              <a:t>                                                       -Equivalent total flow section </a:t>
            </a:r>
          </a:p>
          <a:p>
            <a:pPr>
              <a:defRPr/>
            </a:pPr>
            <a:endParaRPr lang="it-IT" dirty="0">
              <a:latin typeface="Helvetica-Narrow" panose="02000506020000020004" pitchFamily="2" charset="0"/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>
              <a:latin typeface="+mj-lt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993" y="1908496"/>
            <a:ext cx="1026980" cy="231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28" y="1978041"/>
            <a:ext cx="1045025" cy="2129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5591943" y="3861048"/>
            <a:ext cx="6480721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GB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improvements </a:t>
            </a:r>
            <a:r>
              <a:rPr lang="en-GB" dirty="0">
                <a:latin typeface="Helvetica-Narrow" panose="02000506020000020004" pitchFamily="2" charset="0"/>
              </a:rPr>
              <a:t>: -Jet angle reduction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endParaRPr lang="en-GB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en-GB" dirty="0">
              <a:latin typeface="Helvetica-Narrow" panose="02000506020000020004" pitchFamily="2" charset="0"/>
            </a:endParaRPr>
          </a:p>
          <a:p>
            <a:pPr>
              <a:defRPr/>
            </a:pPr>
            <a:r>
              <a:rPr lang="en-GB" dirty="0">
                <a:latin typeface="Helvetica-Narrow" panose="02000506020000020004" pitchFamily="2" charset="0"/>
              </a:rPr>
              <a:t>                                  -Fluid force reduction</a:t>
            </a:r>
          </a:p>
          <a:p>
            <a:pPr>
              <a:defRPr/>
            </a:pPr>
            <a:endParaRPr lang="en-GB" dirty="0">
              <a:latin typeface="Helvetica-Narrow" panose="02000506020000020004" pitchFamily="2" charset="0"/>
            </a:endParaRPr>
          </a:p>
          <a:p>
            <a:pPr>
              <a:defRPr/>
            </a:pPr>
            <a:endParaRPr lang="en-GB" dirty="0">
              <a:latin typeface="Helvetica-Narrow" panose="02000506020000020004" pitchFamily="2" charset="0"/>
            </a:endParaRPr>
          </a:p>
          <a:p>
            <a:pPr>
              <a:defRPr/>
            </a:pPr>
            <a:r>
              <a:rPr lang="en-GB" dirty="0">
                <a:latin typeface="Helvetica-Narrow" panose="02000506020000020004" pitchFamily="2" charset="0"/>
              </a:rPr>
              <a:t>                                   -Actuator size reduction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it-IT" dirty="0">
              <a:latin typeface="Helvetica-Narrow" panose="02000506020000020004" pitchFamily="2" charset="0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803045"/>
              </p:ext>
            </p:extLst>
          </p:nvPr>
        </p:nvGraphicFramePr>
        <p:xfrm>
          <a:off x="479375" y="4134555"/>
          <a:ext cx="5003631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8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3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8733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Helvetica-Narrow" panose="02000506020000020004" pitchFamily="2" charset="0"/>
                        </a:rPr>
                        <a:t>Fluid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 force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Helvetica-Narrow" panose="02000506020000020004" pitchFamily="2" charset="0"/>
                        </a:rPr>
                        <a:t>Rectangular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 section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Helvetica-Narrow" panose="02000506020000020004" pitchFamily="2" charset="0"/>
                        </a:rPr>
                        <a:t>Cylindrical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 section area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Helvetica-Narrow" panose="02000506020000020004" pitchFamily="2" charset="0"/>
                        </a:rPr>
                        <a:t>Faxial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7,7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4,6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Helvetica-Narrow" panose="02000506020000020004" pitchFamily="2" charset="0"/>
                        </a:rPr>
                        <a:t>Fx_radial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0,21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1,22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fr-FR" dirty="0" err="1">
                          <a:latin typeface="Helvetica-Narrow" panose="02000506020000020004" pitchFamily="2" charset="0"/>
                        </a:rPr>
                        <a:t>Fy_radial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(N)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0,29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1,22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Jet Angle (°)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70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80</a:t>
                      </a:r>
                      <a:r>
                        <a:rPr lang="fr-FR" baseline="0" dirty="0">
                          <a:latin typeface="Helvetica-Narrow" panose="02000506020000020004" pitchFamily="2" charset="0"/>
                        </a:rPr>
                        <a:t> et89</a:t>
                      </a:r>
                      <a:endParaRPr lang="fr-FR" dirty="0">
                        <a:latin typeface="Helvetica-Narrow" panose="02000506020000020004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fr-FR" baseline="0" dirty="0">
                          <a:latin typeface="Helvetica-Narrow" panose="02000506020000020004" pitchFamily="2" charset="0"/>
                        </a:rPr>
                        <a:t>Flow  </a:t>
                      </a:r>
                      <a:r>
                        <a:rPr lang="fr-FR" dirty="0">
                          <a:latin typeface="Helvetica-Narrow" panose="02000506020000020004" pitchFamily="2" charset="0"/>
                        </a:rPr>
                        <a:t>(L/min)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56,5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latin typeface="Helvetica-Narrow" panose="02000506020000020004" pitchFamily="2" charset="0"/>
                        </a:rPr>
                        <a:t>55,7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Flèche vers le bas 7"/>
          <p:cNvSpPr/>
          <p:nvPr/>
        </p:nvSpPr>
        <p:spPr>
          <a:xfrm>
            <a:off x="8490789" y="4248503"/>
            <a:ext cx="250703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lèche vers le bas 44"/>
          <p:cNvSpPr/>
          <p:nvPr/>
        </p:nvSpPr>
        <p:spPr>
          <a:xfrm>
            <a:off x="8502184" y="5157192"/>
            <a:ext cx="22791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16" y="2725213"/>
            <a:ext cx="1284487" cy="95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58" y="2723444"/>
            <a:ext cx="1466850" cy="916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8616140" y="4475379"/>
                <a:ext cx="3240360" cy="10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endParaRPr lang="fr-FR" sz="2000" b="0" i="0" dirty="0">
                  <a:latin typeface="+mj-lt"/>
                </a:endParaRPr>
              </a:p>
              <a:p>
                <a:pPr lvl="0"/>
                <a:endParaRPr lang="fr-FR" sz="2000" b="0" i="0" dirty="0">
                  <a:latin typeface="+mj-lt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fr-FR" sz="2000" b="1" i="0" smtClean="0">
                          <a:latin typeface="Cambria Math"/>
                        </a:rPr>
                        <m:t>𝐅𝐚𝐱𝐢𝐚𝐥</m:t>
                      </m:r>
                      <m:r>
                        <a:rPr lang="it-IT" sz="2000" b="1" i="1" smtClean="0">
                          <a:latin typeface="Cambria Math" panose="02040503050406030204" pitchFamily="18" charset="0"/>
                        </a:rPr>
                        <m:t>𝒆</m:t>
                      </m:r>
                      <m:r>
                        <a:rPr lang="fr-FR" sz="2000" b="1" i="1" smtClean="0">
                          <a:latin typeface="Cambria Math"/>
                        </a:rPr>
                        <m:t> </m:t>
                      </m:r>
                      <m:r>
                        <a:rPr lang="fr-FR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𝞺</m:t>
                      </m:r>
                      <m:r>
                        <a:rPr lang="fr-FR" sz="2000" b="1" i="1" smtClean="0">
                          <a:latin typeface="Cambria Math"/>
                        </a:rPr>
                        <m:t>𝑸𝒄𝒐𝒔</m:t>
                      </m:r>
                      <m:r>
                        <a:rPr lang="fr-FR" sz="2000" b="1" i="1" smtClean="0">
                          <a:latin typeface="Cambria Math"/>
                        </a:rPr>
                        <m:t>𝞠</m:t>
                      </m:r>
                    </m:oMath>
                  </m:oMathPara>
                </a14:m>
                <a:endParaRPr lang="fr-FR" sz="20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6140" y="4475379"/>
                <a:ext cx="3240360" cy="105394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o 10">
            <a:extLst>
              <a:ext uri="{FF2B5EF4-FFF2-40B4-BE49-F238E27FC236}">
                <a16:creationId xmlns:a16="http://schemas.microsoft.com/office/drawing/2014/main" id="{BF021D8F-230F-4FC0-95B1-B86EAA25648C}"/>
              </a:ext>
            </a:extLst>
          </p:cNvPr>
          <p:cNvGrpSpPr/>
          <p:nvPr/>
        </p:nvGrpSpPr>
        <p:grpSpPr>
          <a:xfrm>
            <a:off x="7072274" y="1731166"/>
            <a:ext cx="4751982" cy="2603605"/>
            <a:chOff x="6816080" y="1458407"/>
            <a:chExt cx="4751982" cy="2603605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650E6E9C-A6CB-4F24-A73C-5CBE57829008}"/>
                </a:ext>
              </a:extLst>
            </p:cNvPr>
            <p:cNvGrpSpPr/>
            <p:nvPr/>
          </p:nvGrpSpPr>
          <p:grpSpPr>
            <a:xfrm>
              <a:off x="6816080" y="1458407"/>
              <a:ext cx="4751982" cy="2603605"/>
              <a:chOff x="6816080" y="1458407"/>
              <a:chExt cx="4751982" cy="2603605"/>
            </a:xfrm>
          </p:grpSpPr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16080" y="1458407"/>
                <a:ext cx="4751982" cy="21536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ZoneTexte 1"/>
              <p:cNvSpPr txBox="1"/>
              <p:nvPr/>
            </p:nvSpPr>
            <p:spPr>
              <a:xfrm>
                <a:off x="9158661" y="2468898"/>
                <a:ext cx="1029627" cy="52326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800" dirty="0" err="1">
                    <a:solidFill>
                      <a:srgbClr val="FF0000"/>
                    </a:solidFill>
                    <a:latin typeface="+mj-lt"/>
                  </a:rPr>
                  <a:t>Faxial</a:t>
                </a:r>
                <a:endParaRPr lang="fr-FR" sz="18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8" name="ZoneTexte 2"/>
              <p:cNvSpPr txBox="1"/>
              <p:nvPr/>
            </p:nvSpPr>
            <p:spPr>
              <a:xfrm>
                <a:off x="8306327" y="1824322"/>
                <a:ext cx="998361" cy="52326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800" dirty="0" err="1">
                    <a:solidFill>
                      <a:srgbClr val="FF0000"/>
                    </a:solidFill>
                    <a:latin typeface="+mj-lt"/>
                  </a:rPr>
                  <a:t>Fx_radial</a:t>
                </a:r>
                <a:endParaRPr lang="fr-FR" sz="18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39" name="ZoneTexte 69"/>
              <p:cNvSpPr txBox="1"/>
              <p:nvPr/>
            </p:nvSpPr>
            <p:spPr>
              <a:xfrm>
                <a:off x="8306327" y="3258140"/>
                <a:ext cx="1001203" cy="80387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800" dirty="0" err="1">
                    <a:solidFill>
                      <a:srgbClr val="FF0000"/>
                    </a:solidFill>
                    <a:latin typeface="+mj-lt"/>
                  </a:rPr>
                  <a:t>Fy_radial</a:t>
                </a:r>
                <a:endParaRPr lang="fr-FR" sz="1800" dirty="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  <p:sp>
          <p:nvSpPr>
            <p:cNvPr id="2" name="Flèche vers le bas 1"/>
            <p:cNvSpPr/>
            <p:nvPr/>
          </p:nvSpPr>
          <p:spPr>
            <a:xfrm>
              <a:off x="8430176" y="2750275"/>
              <a:ext cx="144016" cy="617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Flèche droite 8"/>
            <p:cNvSpPr/>
            <p:nvPr/>
          </p:nvSpPr>
          <p:spPr>
            <a:xfrm rot="428305">
              <a:off x="8521506" y="2745217"/>
              <a:ext cx="664779" cy="1345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Flèche droite 24"/>
            <p:cNvSpPr/>
            <p:nvPr/>
          </p:nvSpPr>
          <p:spPr>
            <a:xfrm rot="18393035" flipV="1">
              <a:off x="8364259" y="2396156"/>
              <a:ext cx="664779" cy="1705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" name="Text Box 16">
            <a:extLst>
              <a:ext uri="{FF2B5EF4-FFF2-40B4-BE49-F238E27FC236}">
                <a16:creationId xmlns:a16="http://schemas.microsoft.com/office/drawing/2014/main" id="{27EC66D8-098A-4655-A498-C7B60C017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</p:spTree>
    <p:extLst>
      <p:ext uri="{BB962C8B-B14F-4D97-AF65-F5344CB8AC3E}">
        <p14:creationId xmlns:p14="http://schemas.microsoft.com/office/powerpoint/2010/main" val="764362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834659654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23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67408" y="908720"/>
            <a:ext cx="10456113" cy="16312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Problem</a:t>
            </a:r>
            <a:r>
              <a:rPr lang="en-GB" sz="2000" dirty="0">
                <a:latin typeface="Helvetica-Narrow" panose="02000506020000020004" pitchFamily="2" charset="0"/>
              </a:rPr>
              <a:t>: 2D model of the valve with </a:t>
            </a:r>
            <a:r>
              <a:rPr lang="en-GB" sz="2000" dirty="0" err="1">
                <a:latin typeface="Helvetica-Narrow" panose="02000506020000020004" pitchFamily="2" charset="0"/>
              </a:rPr>
              <a:t>Amesim</a:t>
            </a:r>
            <a:endParaRPr lang="en-GB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endParaRPr lang="en-GB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Results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Flow rate and pressure drop Comparison </a:t>
            </a:r>
            <a:r>
              <a:rPr lang="en-GB" sz="2000" b="1" dirty="0">
                <a:latin typeface="Helvetica-Narrow" panose="02000506020000020004" pitchFamily="2" charset="0"/>
              </a:rPr>
              <a:t>Ansys</a:t>
            </a:r>
            <a:r>
              <a:rPr lang="en-GB" sz="2000" dirty="0">
                <a:latin typeface="Helvetica-Narrow" panose="02000506020000020004" pitchFamily="2" charset="0"/>
              </a:rPr>
              <a:t> vs </a:t>
            </a:r>
            <a:r>
              <a:rPr lang="en-GB" sz="2000" b="1" dirty="0" err="1">
                <a:latin typeface="Helvetica-Narrow" panose="02000506020000020004" pitchFamily="2" charset="0"/>
              </a:rPr>
              <a:t>Amesim</a:t>
            </a:r>
            <a:endParaRPr lang="en-GB" sz="2000" b="1" dirty="0">
              <a:latin typeface="Helvetica-Narrow" panose="0200050602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Helvetica-Narrow" panose="02000506020000020004" pitchFamily="2" charset="0"/>
              </a:rPr>
              <a:t>Spring stiffness and actuator choice</a:t>
            </a:r>
          </a:p>
        </p:txBody>
      </p:sp>
      <p:sp>
        <p:nvSpPr>
          <p:cNvPr id="6" name="Text Box 16">
            <a:extLst>
              <a:ext uri="{FF2B5EF4-FFF2-40B4-BE49-F238E27FC236}">
                <a16:creationId xmlns:a16="http://schemas.microsoft.com/office/drawing/2014/main" id="{724B2C59-B638-48E1-B6D7-53EBAC66E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9F3DF5D-9D07-4E78-8E4C-AB13617CD6DD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381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886403300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24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6" name="Image 2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401" y="3861048"/>
            <a:ext cx="2736304" cy="13432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/>
              <p:cNvSpPr txBox="1"/>
              <p:nvPr/>
            </p:nvSpPr>
            <p:spPr>
              <a:xfrm>
                <a:off x="6600056" y="1139497"/>
                <a:ext cx="5472607" cy="2357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fr-FR" sz="2000" b="0" i="0" dirty="0">
                    <a:latin typeface="+mj-lt"/>
                  </a:rPr>
                  <a:t>       </a:t>
                </a:r>
                <a:r>
                  <a:rPr lang="en-GB" sz="2000" b="1" i="0" dirty="0">
                    <a:latin typeface="Helvetica-Narrow" panose="02000506020000020004" pitchFamily="2" charset="0"/>
                  </a:rPr>
                  <a:t>Actuator’s electromechanical equation</a:t>
                </a:r>
                <a:r>
                  <a:rPr lang="en-GB" sz="2000" b="1" dirty="0">
                    <a:latin typeface="Helvetica-Narrow" panose="02000506020000020004" pitchFamily="2" charset="0"/>
                  </a:rPr>
                  <a:t>s</a:t>
                </a:r>
                <a:r>
                  <a:rPr lang="fr-FR" sz="2000" b="0" i="0" dirty="0">
                    <a:latin typeface="+mj-lt"/>
                  </a:rPr>
                  <a:t>:</a:t>
                </a:r>
              </a:p>
              <a:p>
                <a:pPr lvl="0"/>
                <a:endParaRPr lang="fr-FR" sz="2000" b="0" i="0" dirty="0">
                  <a:latin typeface="+mj-lt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FR" sz="2000" smtClean="0"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fr-FR" sz="200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̈"/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fr-FR" sz="20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Kr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Cv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̇"/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fr-FR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F</m:t>
                      </m:r>
                    </m:oMath>
                  </m:oMathPara>
                </a14:m>
                <a:endParaRPr lang="fr-FR" sz="2000" dirty="0">
                  <a:latin typeface="+mj-lt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Kf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̇"/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fr-FR" sz="20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</a:rPr>
                            <m:t>di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</m:oMath>
                  </m:oMathPara>
                </a14:m>
                <a:endParaRPr lang="fr-FR" sz="2000" dirty="0">
                  <a:latin typeface="+mj-lt"/>
                </a:endParaRPr>
              </a:p>
              <a:p>
                <a:pPr lvl="0"/>
                <a:r>
                  <a:rPr lang="fr-FR" sz="2000" dirty="0">
                    <a:latin typeface="+mj-lt"/>
                  </a:rPr>
                  <a:t>                        F= </a:t>
                </a:r>
                <a:r>
                  <a:rPr lang="fr-FR" sz="2000" dirty="0" err="1">
                    <a:latin typeface="+mj-lt"/>
                  </a:rPr>
                  <a:t>Kf.i</a:t>
                </a:r>
                <a:endParaRPr lang="fr-FR" sz="2000" dirty="0">
                  <a:latin typeface="+mj-lt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                      </m:t>
                    </m:r>
                    <m:r>
                      <a:rPr lang="fr-FR" sz="2000" b="0" i="0" smtClean="0">
                        <a:latin typeface="Cambria Math"/>
                      </a:rPr>
                      <m:t> </m:t>
                    </m:r>
                    <m:r>
                      <a:rPr lang="fr-FR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Kv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dx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dt</m:t>
                        </m:r>
                      </m:den>
                    </m:f>
                  </m:oMath>
                </a14:m>
                <a:r>
                  <a:rPr lang="en-US" sz="2000" dirty="0">
                    <a:latin typeface="+mj-lt"/>
                  </a:rPr>
                  <a:t>  ; Kv=Kf</a:t>
                </a:r>
                <a:endParaRPr lang="fr-FR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30" name="ZoneText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056" y="1139497"/>
                <a:ext cx="5472607" cy="2357056"/>
              </a:xfrm>
              <a:prstGeom prst="rect">
                <a:avLst/>
              </a:prstGeom>
              <a:blipFill>
                <a:blip r:embed="rId9"/>
                <a:stretch>
                  <a:fillRect t="-1809" b="-1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 Box 1"/>
          <p:cNvSpPr txBox="1">
            <a:spLocks noChangeArrowheads="1"/>
          </p:cNvSpPr>
          <p:nvPr/>
        </p:nvSpPr>
        <p:spPr bwMode="auto">
          <a:xfrm>
            <a:off x="7598078" y="5535194"/>
            <a:ext cx="4356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-Narrow" panose="02000506020000020004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Figure 14 </a:t>
            </a:r>
            <a:r>
              <a:rPr lang="en-GB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GB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electromechanical scheme of the actuator</a:t>
            </a:r>
            <a:endParaRPr kumimoji="0" lang="en-GB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754024"/>
            <a:ext cx="7450843" cy="3919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à coins arrondis 4"/>
          <p:cNvSpPr/>
          <p:nvPr/>
        </p:nvSpPr>
        <p:spPr>
          <a:xfrm>
            <a:off x="4943872" y="2473688"/>
            <a:ext cx="2844826" cy="18722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ext Box 19"/>
          <p:cNvSpPr txBox="1">
            <a:spLocks noChangeArrowheads="1"/>
          </p:cNvSpPr>
          <p:nvPr/>
        </p:nvSpPr>
        <p:spPr bwMode="auto">
          <a:xfrm>
            <a:off x="695400" y="646437"/>
            <a:ext cx="7416824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Full model valve with the linear actuator voice-coil</a:t>
            </a:r>
            <a:endParaRPr lang="en-GB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980901" y="5479100"/>
            <a:ext cx="4356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-Narrow" panose="02000506020000020004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Figure 13 </a:t>
            </a:r>
            <a:r>
              <a:rPr lang="en-GB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en-GB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Full </a:t>
            </a:r>
            <a:r>
              <a:rPr lang="en-GB" altLang="fr-FR" dirty="0" err="1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amesim</a:t>
            </a:r>
            <a:r>
              <a:rPr lang="en-GB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 model valve with linear actuator</a:t>
            </a:r>
            <a:endParaRPr kumimoji="0" lang="en-GB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6" name="Text Box 1"/>
          <p:cNvSpPr txBox="1">
            <a:spLocks noChangeArrowheads="1"/>
          </p:cNvSpPr>
          <p:nvPr/>
        </p:nvSpPr>
        <p:spPr bwMode="auto">
          <a:xfrm>
            <a:off x="2765757" y="1477434"/>
            <a:ext cx="43562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fr-FR" b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Contact spool-actuator</a:t>
            </a:r>
            <a:endParaRPr kumimoji="0" lang="en-GB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lèche vers le bas 3"/>
          <p:cNvSpPr/>
          <p:nvPr/>
        </p:nvSpPr>
        <p:spPr>
          <a:xfrm>
            <a:off x="3755313" y="2204864"/>
            <a:ext cx="17888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 Box 16">
            <a:extLst>
              <a:ext uri="{FF2B5EF4-FFF2-40B4-BE49-F238E27FC236}">
                <a16:creationId xmlns:a16="http://schemas.microsoft.com/office/drawing/2014/main" id="{C6801696-92BF-4860-B4FA-010401CE4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F15462F2-53F5-4296-A83E-4B09F6A0AE35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2115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039" y="1344793"/>
            <a:ext cx="6403313" cy="422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1596364"/>
            <a:ext cx="4105113" cy="230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1355" y="5513207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Helvetica-Narrow" panose="02000506020000020004" pitchFamily="2" charset="0"/>
              </a:rPr>
              <a:t>Max displacement 0,9mm et pour P=210bar , </a:t>
            </a:r>
            <a:r>
              <a:rPr lang="en-GB" b="1" dirty="0" err="1">
                <a:latin typeface="Helvetica-Narrow" panose="02000506020000020004" pitchFamily="2" charset="0"/>
              </a:rPr>
              <a:t>F</a:t>
            </a:r>
            <a:r>
              <a:rPr lang="en-GB" sz="1000" b="1" dirty="0" err="1">
                <a:latin typeface="Helvetica-Narrow" panose="02000506020000020004" pitchFamily="2" charset="0"/>
              </a:rPr>
              <a:t>spring</a:t>
            </a:r>
            <a:r>
              <a:rPr lang="en-GB" dirty="0">
                <a:latin typeface="Helvetica-Narrow" panose="02000506020000020004" pitchFamily="2" charset="0"/>
              </a:rPr>
              <a:t> =</a:t>
            </a:r>
            <a:r>
              <a:rPr lang="en-GB" b="1" dirty="0">
                <a:latin typeface="Helvetica-Narrow" panose="02000506020000020004" pitchFamily="2" charset="0"/>
              </a:rPr>
              <a:t>140 N , K=10N/mm, L0=10mm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054129" y="5109882"/>
            <a:ext cx="109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∆p=</a:t>
            </a:r>
            <a:r>
              <a:rPr lang="fr-FR" dirty="0">
                <a:latin typeface="Helvetica-Narrow" panose="02000506020000020004" pitchFamily="2" charset="0"/>
              </a:rPr>
              <a:t>0,4bar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056361" y="4572127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Helvetica-Narrow" panose="02000506020000020004" pitchFamily="2" charset="0"/>
              </a:rPr>
              <a:t>P=210bar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4847863" y="2834219"/>
            <a:ext cx="2336665" cy="1758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 flipV="1">
            <a:off x="5039884" y="3985032"/>
            <a:ext cx="2144644" cy="11410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" y="2747178"/>
            <a:ext cx="1824203" cy="123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avec flèche 12"/>
          <p:cNvCxnSpPr/>
          <p:nvPr/>
        </p:nvCxnSpPr>
        <p:spPr>
          <a:xfrm flipH="1" flipV="1">
            <a:off x="1487488" y="1948481"/>
            <a:ext cx="192021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851404" y="692696"/>
            <a:ext cx="978110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Results: Stiffness of the spring and choice of the linear actuator 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0" y="18207"/>
            <a:ext cx="12186047" cy="476672"/>
            <a:chOff x="-32255" y="0"/>
            <a:chExt cx="12186046" cy="476672"/>
          </a:xfrm>
        </p:grpSpPr>
        <p:sp>
          <p:nvSpPr>
            <p:cNvPr id="17" name="Pentagone 16"/>
            <p:cNvSpPr/>
            <p:nvPr/>
          </p:nvSpPr>
          <p:spPr>
            <a:xfrm>
              <a:off x="-26303" y="0"/>
              <a:ext cx="12180093" cy="476672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Pentagone 4"/>
            <p:cNvSpPr/>
            <p:nvPr/>
          </p:nvSpPr>
          <p:spPr>
            <a:xfrm>
              <a:off x="-32255" y="0"/>
              <a:ext cx="12186046" cy="476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64008" rIns="32004" bIns="64008" numCol="1" spcCol="1270" anchor="ctr" anchorCtr="0">
              <a:noAutofit/>
            </a:bodyPr>
            <a:lstStyle/>
            <a:p>
              <a:pPr lvl="0"/>
              <a:r>
                <a:rPr lang="it-IT" sz="2800" b="1" dirty="0">
                  <a:latin typeface="Helvetica-Narrow" panose="02000506020000020004" pitchFamily="2" charset="0"/>
                </a:rPr>
                <a:t>3-2 Design of the linear </a:t>
              </a:r>
              <a:r>
                <a:rPr lang="it-IT" sz="2800" b="1" dirty="0" err="1">
                  <a:latin typeface="Helvetica-Narrow" panose="02000506020000020004" pitchFamily="2" charset="0"/>
                </a:rPr>
                <a:t>actuator</a:t>
              </a:r>
              <a:r>
                <a:rPr lang="it-IT" sz="2800" b="1" dirty="0">
                  <a:latin typeface="Helvetica-Narrow" panose="02000506020000020004" pitchFamily="2" charset="0"/>
                </a:rPr>
                <a:t> «voice coil» </a:t>
              </a:r>
              <a:r>
                <a:rPr lang="it-IT" sz="2800" b="1" dirty="0" err="1">
                  <a:latin typeface="Helvetica-Narrow" panose="02000506020000020004" pitchFamily="2" charset="0"/>
                </a:rPr>
                <a:t>Amesim</a:t>
              </a:r>
              <a:r>
                <a:rPr lang="it-IT" sz="2800" b="1" dirty="0">
                  <a:latin typeface="Helvetica-Narrow" panose="02000506020000020004" pitchFamily="2" charset="0"/>
                </a:rPr>
                <a:t>  </a:t>
              </a:r>
              <a:endParaRPr lang="it-IT" sz="2800" b="1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8" name="Flèche vers le bas 7"/>
          <p:cNvSpPr/>
          <p:nvPr/>
        </p:nvSpPr>
        <p:spPr>
          <a:xfrm>
            <a:off x="10272464" y="4077072"/>
            <a:ext cx="144016" cy="516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8407951" y="4572127"/>
            <a:ext cx="37290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Helvetica-Narrow" panose="02000506020000020004" pitchFamily="2" charset="0"/>
              </a:rPr>
              <a:t>Actuator Voice-Coil AE60-DOPE</a:t>
            </a:r>
          </a:p>
          <a:p>
            <a:r>
              <a:rPr lang="en-GB" b="1" dirty="0">
                <a:latin typeface="Helvetica-Narrow" panose="02000506020000020004" pitchFamily="2" charset="0"/>
              </a:rPr>
              <a:t>-</a:t>
            </a:r>
            <a:r>
              <a:rPr lang="en-GB" dirty="0">
                <a:latin typeface="Helvetica-Narrow" panose="02000506020000020004" pitchFamily="2" charset="0"/>
              </a:rPr>
              <a:t>Diameter 60mm</a:t>
            </a:r>
            <a:br>
              <a:rPr lang="en-GB" dirty="0">
                <a:latin typeface="Helvetica-Narrow" panose="02000506020000020004" pitchFamily="2" charset="0"/>
              </a:rPr>
            </a:br>
            <a:r>
              <a:rPr lang="en-GB" dirty="0">
                <a:latin typeface="Helvetica-Narrow" panose="02000506020000020004" pitchFamily="2" charset="0"/>
              </a:rPr>
              <a:t>-Mass of the coil: m =0,150kg</a:t>
            </a:r>
            <a:br>
              <a:rPr lang="en-GB" dirty="0">
                <a:latin typeface="Helvetica-Narrow" panose="02000506020000020004" pitchFamily="2" charset="0"/>
              </a:rPr>
            </a:br>
            <a:r>
              <a:rPr lang="en-GB" dirty="0">
                <a:latin typeface="Helvetica-Narrow" panose="02000506020000020004" pitchFamily="2" charset="0"/>
              </a:rPr>
              <a:t>-</a:t>
            </a:r>
            <a:r>
              <a:rPr lang="en-GB" dirty="0" err="1">
                <a:latin typeface="Helvetica-Narrow" panose="02000506020000020004" pitchFamily="2" charset="0"/>
              </a:rPr>
              <a:t>Coef</a:t>
            </a:r>
            <a:r>
              <a:rPr lang="en-GB" dirty="0">
                <a:latin typeface="Helvetica-Narrow" panose="02000506020000020004" pitchFamily="2" charset="0"/>
              </a:rPr>
              <a:t> of conversion: Kw = 17 N/√W </a:t>
            </a:r>
            <a:br>
              <a:rPr lang="en-GB" dirty="0">
                <a:latin typeface="Helvetica-Narrow" panose="02000506020000020004" pitchFamily="2" charset="0"/>
              </a:rPr>
            </a:br>
            <a:endParaRPr lang="en-GB" dirty="0">
              <a:latin typeface="Helvetica-Narrow" panose="02000506020000020004" pitchFamily="2" charset="0"/>
            </a:endParaRPr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3F143931-2553-4196-926D-E38692D72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44608" y="6492875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25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1" name="Text Box 16">
            <a:extLst>
              <a:ext uri="{FF2B5EF4-FFF2-40B4-BE49-F238E27FC236}">
                <a16:creationId xmlns:a16="http://schemas.microsoft.com/office/drawing/2014/main" id="{3D32230D-9D53-473B-8F0B-1C106EBED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40C01E94-F3BE-44BC-886F-0830BBE645FA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9450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299808877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26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551384" y="650720"/>
            <a:ext cx="1036915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Results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: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Comparison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of the pressure drop </a:t>
            </a: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∆p_(p-A)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Ansys VS Amesim</a:t>
            </a:r>
          </a:p>
        </p:txBody>
      </p:sp>
      <p:pic>
        <p:nvPicPr>
          <p:cNvPr id="14" name="Image 206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1256193"/>
            <a:ext cx="5040560" cy="389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626971"/>
              </p:ext>
            </p:extLst>
          </p:nvPr>
        </p:nvGraphicFramePr>
        <p:xfrm>
          <a:off x="767408" y="1556792"/>
          <a:ext cx="5760639" cy="32403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3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3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6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76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4990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displacement</a:t>
                      </a:r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(mm)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∆</a:t>
                      </a:r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p_ansys</a:t>
                      </a:r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(p-A)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∆</a:t>
                      </a:r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p_amesim</a:t>
                      </a:r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(p-A)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error</a:t>
                      </a:r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(%)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36,58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3,74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34,7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35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0,86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0,3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34,9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2,29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0,4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33,6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34,84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3,56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0,5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34,77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2,21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11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0,6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34,67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1,64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0,7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34,6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34,62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0,06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990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34,4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34,5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0,29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0,9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34,7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34,34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-1,05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5161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34,18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-0,06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1179614" y="5085184"/>
            <a:ext cx="4356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-Narrow" panose="02000506020000020004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Tab 5: </a:t>
            </a:r>
            <a:r>
              <a:rPr lang="en-GB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comparison </a:t>
            </a:r>
            <a:r>
              <a:rPr lang="en-GB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pressure drop Ansys vs </a:t>
            </a:r>
            <a:r>
              <a:rPr lang="en-GB" altLang="fr-FR" dirty="0" err="1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Amesim</a:t>
            </a:r>
            <a:endParaRPr kumimoji="0" lang="en-GB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6348282" y="5546849"/>
            <a:ext cx="4356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Helvetica-Narrow" panose="02000506020000020004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fr-FR" b="1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Hypothesis : difference </a:t>
            </a:r>
            <a:r>
              <a:rPr lang="en-GB" altLang="fr-FR" dirty="0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due to leakages not taken into account in  </a:t>
            </a:r>
            <a:r>
              <a:rPr lang="en-GB" altLang="fr-FR" dirty="0" err="1">
                <a:solidFill>
                  <a:srgbClr val="000000"/>
                </a:solidFill>
                <a:latin typeface="Helvetica-Narrow" panose="02000506020000020004" pitchFamily="2" charset="0"/>
                <a:ea typeface="Times New Roman" pitchFamily="18" charset="0"/>
                <a:cs typeface="Times New Roman" pitchFamily="18" charset="0"/>
              </a:rPr>
              <a:t>Ansysfluent</a:t>
            </a:r>
            <a:endParaRPr kumimoji="0" lang="en-GB" altLang="fr-F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-Narrow" panose="02000506020000020004" pitchFamily="2" charset="0"/>
              <a:cs typeface="Arial" pitchFamily="34" charset="0"/>
            </a:endParaRPr>
          </a:p>
        </p:txBody>
      </p:sp>
      <p:sp>
        <p:nvSpPr>
          <p:cNvPr id="4" name="Flèche droite à entaille 3"/>
          <p:cNvSpPr/>
          <p:nvPr/>
        </p:nvSpPr>
        <p:spPr>
          <a:xfrm rot="3351288">
            <a:off x="5755789" y="5208182"/>
            <a:ext cx="1065795" cy="13679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 Box 16">
            <a:extLst>
              <a:ext uri="{FF2B5EF4-FFF2-40B4-BE49-F238E27FC236}">
                <a16:creationId xmlns:a16="http://schemas.microsoft.com/office/drawing/2014/main" id="{6A034532-5F8D-42C4-B0CD-A3C5867BC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07E690FF-006D-4D02-AC8B-800C4BD68616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187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940352494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27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335360" y="620688"/>
            <a:ext cx="8784976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Results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: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Comparison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flow rate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Ansys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VS Amesim</a:t>
            </a:r>
          </a:p>
        </p:txBody>
      </p:sp>
      <p:pic>
        <p:nvPicPr>
          <p:cNvPr id="13" name="Imag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333" y="1484793"/>
            <a:ext cx="6005412" cy="381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13677"/>
              </p:ext>
            </p:extLst>
          </p:nvPr>
        </p:nvGraphicFramePr>
        <p:xfrm>
          <a:off x="551384" y="1753850"/>
          <a:ext cx="5040561" cy="3324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4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92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3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32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746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Displacement</a:t>
                      </a:r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 (mm)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Flow rate  </a:t>
                      </a:r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ansys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Flow rate </a:t>
                      </a:r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amesim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err="1">
                          <a:effectLst/>
                          <a:latin typeface="Helvetica-Narrow" panose="02000506020000020004" pitchFamily="2" charset="0"/>
                        </a:rPr>
                        <a:t>error</a:t>
                      </a:r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(%)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8,13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7,12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12,5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16,55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14,23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14,0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24,55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21,3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13,2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32,13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28,42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11,6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0,5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37,93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35,53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6,3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0,6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44,82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42,6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5,0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0,7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51,24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49,7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3,0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56,48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56,73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-0,4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7747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0,9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60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63,73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-6,2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7748"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65,72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  <a:latin typeface="Helvetica-Narrow" panose="02000506020000020004" pitchFamily="2" charset="0"/>
                        </a:rPr>
                        <a:t>70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  <a:latin typeface="Helvetica-Narrow" panose="02000506020000020004" pitchFamily="2" charset="0"/>
                        </a:rPr>
                        <a:t>-6,5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Helvetica-Narrow" panose="02000506020000020004" pitchFamily="2" charset="0"/>
                      </a:endParaRPr>
                    </a:p>
                  </a:txBody>
                  <a:tcPr marL="6350" marR="6350" marT="635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ext Box 16">
            <a:extLst>
              <a:ext uri="{FF2B5EF4-FFF2-40B4-BE49-F238E27FC236}">
                <a16:creationId xmlns:a16="http://schemas.microsoft.com/office/drawing/2014/main" id="{2911B1F1-ABC3-458A-ABBE-525549B60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68E341E-76E4-47E1-A27D-4493C6E7BB71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5202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266747809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28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867943" y="821026"/>
            <a:ext cx="10456113" cy="56323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Recall of the results obtained:</a:t>
            </a:r>
          </a:p>
          <a:p>
            <a:pPr>
              <a:defRPr/>
            </a:pPr>
            <a:endParaRPr lang="en-GB" sz="2000" b="1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Design hydraulic test bench with the data acquisition part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Design of the servo valve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CFD (3D) with </a:t>
            </a:r>
            <a:r>
              <a:rPr lang="en-GB" sz="2000" dirty="0" err="1">
                <a:latin typeface="Helvetica-Narrow" panose="02000506020000020004" pitchFamily="2" charset="0"/>
              </a:rPr>
              <a:t>Ansysfluent</a:t>
            </a:r>
            <a:r>
              <a:rPr lang="en-GB" sz="2000" dirty="0">
                <a:latin typeface="Helvetica-Narrow" panose="02000506020000020004" pitchFamily="2" charset="0"/>
              </a:rPr>
              <a:t> and 2D study(</a:t>
            </a:r>
            <a:r>
              <a:rPr lang="en-GB" sz="2000" dirty="0" err="1">
                <a:latin typeface="Helvetica-Narrow" panose="02000506020000020004" pitchFamily="2" charset="0"/>
              </a:rPr>
              <a:t>Amesim</a:t>
            </a:r>
            <a:r>
              <a:rPr lang="en-GB" sz="2000" dirty="0">
                <a:latin typeface="Helvetica-Narrow" panose="02000506020000020004" pitchFamily="2" charset="0"/>
              </a:rPr>
              <a:t>) of the valve </a:t>
            </a:r>
          </a:p>
          <a:p>
            <a:pPr>
              <a:defRPr/>
            </a:pPr>
            <a:endParaRPr lang="it-IT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Work to be done to complete the project</a:t>
            </a:r>
            <a:r>
              <a:rPr lang="it-IT" sz="2000" b="1" dirty="0">
                <a:latin typeface="Helvetica-Narrow" panose="02000506020000020004" pitchFamily="2" charset="0"/>
              </a:rPr>
              <a:t>:</a:t>
            </a:r>
          </a:p>
          <a:p>
            <a:pPr>
              <a:defRPr/>
            </a:pPr>
            <a:endParaRPr lang="it-IT" sz="2000" b="1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Mounting of the hydraulic test bench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Generation of the bench data acquisition control laws with </a:t>
            </a:r>
            <a:r>
              <a:rPr lang="en-GB" sz="2000" dirty="0" err="1">
                <a:latin typeface="Helvetica-Narrow" panose="02000506020000020004" pitchFamily="2" charset="0"/>
              </a:rPr>
              <a:t>Labview</a:t>
            </a:r>
            <a:endParaRPr lang="en-GB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Helvetica-Narrow" panose="02000506020000020004" pitchFamily="2" charset="0"/>
              </a:rPr>
              <a:t>Experimental test on the valve and results comparison with simulation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endParaRPr lang="it-IT" sz="2000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latin typeface="Helvetica-Narrow" panose="02000506020000020004" pitchFamily="2" charset="0"/>
              </a:rPr>
              <a:t>What </a:t>
            </a:r>
            <a:r>
              <a:rPr lang="en-GB" sz="2000" b="1" dirty="0" err="1">
                <a:latin typeface="Helvetica-Narrow" panose="02000506020000020004" pitchFamily="2" charset="0"/>
              </a:rPr>
              <a:t>i</a:t>
            </a:r>
            <a:r>
              <a:rPr lang="en-GB" sz="2000" b="1" dirty="0">
                <a:latin typeface="Helvetica-Narrow" panose="02000506020000020004" pitchFamily="2" charset="0"/>
              </a:rPr>
              <a:t> learned</a:t>
            </a:r>
            <a:r>
              <a:rPr lang="en-GB" sz="2000" dirty="0">
                <a:latin typeface="Helvetica-Narrow" panose="02000506020000020004" pitchFamily="2" charset="0"/>
              </a:rPr>
              <a:t> </a:t>
            </a:r>
            <a:r>
              <a:rPr lang="it-IT" sz="2000" dirty="0">
                <a:latin typeface="Helvetica-Narrow" panose="02000506020000020004" pitchFamily="2" charset="0"/>
              </a:rPr>
              <a:t>:</a:t>
            </a:r>
          </a:p>
          <a:p>
            <a:pPr>
              <a:defRPr/>
            </a:pPr>
            <a:endParaRPr lang="en-GB" sz="2000" b="1" dirty="0">
              <a:latin typeface="Helvetica-Narrow" panose="0200050602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it-IT" sz="2000" dirty="0">
                <a:latin typeface="Helvetica-Narrow" panose="02000506020000020004" pitchFamily="2" charset="0"/>
              </a:rPr>
              <a:t>Design </a:t>
            </a:r>
            <a:r>
              <a:rPr lang="en-GB" sz="2000" dirty="0">
                <a:latin typeface="Helvetica-Narrow" panose="02000506020000020004" pitchFamily="2" charset="0"/>
              </a:rPr>
              <a:t>approach</a:t>
            </a:r>
            <a:r>
              <a:rPr lang="it-IT" sz="2000" dirty="0">
                <a:latin typeface="Helvetica-Narrow" panose="02000506020000020004" pitchFamily="2" charset="0"/>
              </a:rPr>
              <a:t> in the for </a:t>
            </a:r>
            <a:r>
              <a:rPr lang="it-IT" sz="2000" dirty="0" err="1">
                <a:latin typeface="Helvetica-Narrow" panose="02000506020000020004" pitchFamily="2" charset="0"/>
              </a:rPr>
              <a:t>fluid</a:t>
            </a:r>
            <a:r>
              <a:rPr lang="it-IT" sz="2000" dirty="0">
                <a:latin typeface="Helvetica-Narrow" panose="02000506020000020004" pitchFamily="2" charset="0"/>
              </a:rPr>
              <a:t> power </a:t>
            </a:r>
            <a:r>
              <a:rPr lang="it-IT" sz="2000" dirty="0" err="1">
                <a:latin typeface="Helvetica-Narrow" panose="02000506020000020004" pitchFamily="2" charset="0"/>
              </a:rPr>
              <a:t>components</a:t>
            </a:r>
            <a:r>
              <a:rPr lang="it-IT" sz="2000" dirty="0">
                <a:latin typeface="Helvetica-Narrow" panose="02000506020000020004" pitchFamily="2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it-IT" sz="2000" dirty="0" err="1">
                <a:latin typeface="Helvetica-Narrow" panose="02000506020000020004" pitchFamily="2" charset="0"/>
              </a:rPr>
              <a:t>Ansysfluent</a:t>
            </a:r>
            <a:r>
              <a:rPr lang="it-IT" sz="2000" dirty="0">
                <a:latin typeface="Helvetica-Narrow" panose="02000506020000020004" pitchFamily="2" charset="0"/>
              </a:rPr>
              <a:t> software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it-IT" sz="2000" dirty="0" err="1">
                <a:latin typeface="Helvetica-Narrow" panose="02000506020000020004" pitchFamily="2" charset="0"/>
              </a:rPr>
              <a:t>Amesim</a:t>
            </a:r>
            <a:r>
              <a:rPr lang="it-IT" sz="2000" dirty="0">
                <a:latin typeface="Helvetica-Narrow" panose="02000506020000020004" pitchFamily="2" charset="0"/>
              </a:rPr>
              <a:t> software</a:t>
            </a:r>
          </a:p>
          <a:p>
            <a:pPr>
              <a:defRPr/>
            </a:pPr>
            <a:endParaRPr lang="it-IT" sz="2000" dirty="0">
              <a:latin typeface="Helvetica-Narrow" panose="02000506020000020004" pitchFamily="2" charset="0"/>
            </a:endParaRPr>
          </a:p>
        </p:txBody>
      </p:sp>
      <p:sp>
        <p:nvSpPr>
          <p:cNvPr id="5" name="Text Box 16">
            <a:extLst>
              <a:ext uri="{FF2B5EF4-FFF2-40B4-BE49-F238E27FC236}">
                <a16:creationId xmlns:a16="http://schemas.microsoft.com/office/drawing/2014/main" id="{07678F70-51AA-4CF6-8B6C-FB6120512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F2422885-7502-47C6-92BF-17DA050032DA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3069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2279650" y="1340768"/>
            <a:ext cx="7632700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it-IT" sz="3600" b="1" dirty="0">
                <a:solidFill>
                  <a:srgbClr val="F79646">
                    <a:lumMod val="75000"/>
                  </a:srgbClr>
                </a:solidFill>
                <a:latin typeface="Helvetica-Narrow" panose="02000506020000020004" pitchFamily="2" charset="0"/>
                <a:ea typeface="DotumChe" panose="020B0609000101010101" pitchFamily="49" charset="-127"/>
              </a:rPr>
              <a:t>Thanks  </a:t>
            </a:r>
          </a:p>
          <a:p>
            <a:pPr algn="ctr">
              <a:defRPr/>
            </a:pPr>
            <a:r>
              <a:rPr lang="it-IT" sz="3600" b="1" dirty="0" err="1">
                <a:solidFill>
                  <a:srgbClr val="F79646">
                    <a:lumMod val="75000"/>
                  </a:srgbClr>
                </a:solidFill>
                <a:latin typeface="Helvetica-Narrow" panose="02000506020000020004" pitchFamily="2" charset="0"/>
                <a:ea typeface="DotumChe" panose="020B0609000101010101" pitchFamily="49" charset="-127"/>
              </a:rPr>
              <a:t>you</a:t>
            </a:r>
            <a:r>
              <a:rPr lang="it-IT" sz="3600" b="1" dirty="0">
                <a:solidFill>
                  <a:srgbClr val="F79646">
                    <a:lumMod val="75000"/>
                  </a:srgbClr>
                </a:solidFill>
                <a:latin typeface="Helvetica-Narrow" panose="02000506020000020004" pitchFamily="2" charset="0"/>
                <a:ea typeface="DotumChe" panose="020B0609000101010101" pitchFamily="49" charset="-127"/>
              </a:rPr>
              <a:t>!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524000" y="919164"/>
            <a:ext cx="9144000" cy="9683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44608" y="6492875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29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 Box 15">
            <a:extLst>
              <a:ext uri="{FF2B5EF4-FFF2-40B4-BE49-F238E27FC236}">
                <a16:creationId xmlns:a16="http://schemas.microsoft.com/office/drawing/2014/main" id="{D5D330EE-77F1-4C25-B6A1-F7A38E3AA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912" y="5243826"/>
            <a:ext cx="2015295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it-IT" sz="2400" i="1" dirty="0" err="1">
                <a:latin typeface="Helvetica-Narrow" panose="02000506020000020004" pitchFamily="2" charset="0"/>
              </a:rPr>
              <a:t>Dzomene</a:t>
            </a:r>
            <a:r>
              <a:rPr lang="it-IT" sz="2400" i="1" dirty="0">
                <a:latin typeface="Helvetica-Narrow" panose="02000506020000020004" pitchFamily="2" charset="0"/>
              </a:rPr>
              <a:t> </a:t>
            </a:r>
            <a:r>
              <a:rPr lang="it-IT" sz="2400" i="1" dirty="0" err="1">
                <a:latin typeface="Helvetica-Narrow" panose="02000506020000020004" pitchFamily="2" charset="0"/>
              </a:rPr>
              <a:t>Feupi</a:t>
            </a:r>
            <a:endParaRPr lang="it-IT" sz="2400" i="1" dirty="0">
              <a:latin typeface="Helvetica-Narrow" panose="02000506020000020004" pitchFamily="2" charset="0"/>
            </a:endParaRPr>
          </a:p>
          <a:p>
            <a:pPr>
              <a:defRPr/>
            </a:pPr>
            <a:r>
              <a:rPr lang="it-IT" sz="2400" i="1" dirty="0" err="1">
                <a:latin typeface="Helvetica-Narrow" panose="02000506020000020004" pitchFamily="2" charset="0"/>
              </a:rPr>
              <a:t>M.s.c</a:t>
            </a:r>
            <a:r>
              <a:rPr lang="it-IT" sz="2400" i="1" dirty="0">
                <a:latin typeface="Helvetica-Narrow" panose="02000506020000020004" pitchFamily="2" charset="0"/>
              </a:rPr>
              <a:t> Candidate</a:t>
            </a:r>
          </a:p>
          <a:p>
            <a:pPr>
              <a:defRPr/>
            </a:pPr>
            <a:endParaRPr lang="it-IT" sz="2400" i="1" dirty="0">
              <a:latin typeface="Helvetica-Narrow" panose="02000506020000020004" pitchFamily="2" charset="0"/>
            </a:endParaRPr>
          </a:p>
          <a:p>
            <a:pPr>
              <a:defRPr/>
            </a:pP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-Narrow" panose="02000506020000020004" pitchFamily="2" charset="0"/>
              </a:rPr>
              <a:t>           </a:t>
            </a:r>
          </a:p>
        </p:txBody>
      </p:sp>
      <p:sp>
        <p:nvSpPr>
          <p:cNvPr id="6" name="Text Box 16">
            <a:extLst>
              <a:ext uri="{FF2B5EF4-FFF2-40B4-BE49-F238E27FC236}">
                <a16:creationId xmlns:a16="http://schemas.microsoft.com/office/drawing/2014/main" id="{DC2365AB-CC58-4868-945C-33A24ED7B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653277B-6FDC-4011-B6E9-97D8E11707A2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14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034468636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98904" y="6453337"/>
            <a:ext cx="3693096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3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360" y="2296755"/>
            <a:ext cx="112332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b="1" dirty="0">
              <a:latin typeface="Helvetica-Narrow" panose="02000506020000020004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latin typeface="Helvetica-Narrow" panose="02000506020000020004" pitchFamily="2" charset="0"/>
              </a:rPr>
              <a:t>Build a </a:t>
            </a:r>
            <a:r>
              <a:rPr lang="en-GB" b="1" dirty="0">
                <a:latin typeface="Helvetica-Narrow" panose="02000506020000020004" pitchFamily="2" charset="0"/>
              </a:rPr>
              <a:t>linear actuated </a:t>
            </a:r>
            <a:r>
              <a:rPr lang="en-GB" dirty="0">
                <a:latin typeface="Helvetica-Narrow" panose="02000506020000020004" pitchFamily="2" charset="0"/>
              </a:rPr>
              <a:t>servo valve from </a:t>
            </a:r>
            <a:r>
              <a:rPr lang="en-GB" b="1" dirty="0">
                <a:latin typeface="Helvetica-Narrow" panose="02000506020000020004" pitchFamily="2" charset="0"/>
              </a:rPr>
              <a:t>a couple-motor </a:t>
            </a:r>
          </a:p>
          <a:p>
            <a:r>
              <a:rPr lang="en-GB" b="1" dirty="0">
                <a:latin typeface="Helvetica-Narrow" panose="02000506020000020004" pitchFamily="2" charset="0"/>
              </a:rPr>
              <a:t>      actuated </a:t>
            </a:r>
            <a:r>
              <a:rPr lang="en-GB" dirty="0">
                <a:latin typeface="Helvetica-Narrow" panose="02000506020000020004" pitchFamily="2" charset="0"/>
              </a:rPr>
              <a:t>solution </a:t>
            </a:r>
          </a:p>
          <a:p>
            <a:endParaRPr lang="fr-FR" b="1" dirty="0">
              <a:latin typeface="Helvetica-Narrow" panose="02000506020000020004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b="1" dirty="0">
                <a:latin typeface="Helvetica-Narrow" panose="02000506020000020004" pitchFamily="2" charset="0"/>
              </a:rPr>
              <a:t>Application </a:t>
            </a:r>
            <a:r>
              <a:rPr lang="fr-FR" dirty="0">
                <a:latin typeface="Helvetica-Narrow" panose="02000506020000020004" pitchFamily="2" charset="0"/>
              </a:rPr>
              <a:t>: </a:t>
            </a:r>
            <a:r>
              <a:rPr lang="en-GB" dirty="0">
                <a:latin typeface="Helvetica-Narrow" panose="02000506020000020004" pitchFamily="2" charset="0"/>
              </a:rPr>
              <a:t>tree </a:t>
            </a:r>
            <a:r>
              <a:rPr lang="en-GB" b="1" dirty="0">
                <a:latin typeface="Helvetica-Narrow" panose="02000506020000020004" pitchFamily="2" charset="0"/>
              </a:rPr>
              <a:t>shaker </a:t>
            </a:r>
            <a:r>
              <a:rPr lang="en-GB" dirty="0">
                <a:latin typeface="Helvetica-Narrow" panose="02000506020000020004" pitchFamily="2" charset="0"/>
              </a:rPr>
              <a:t>vibrator</a:t>
            </a:r>
          </a:p>
          <a:p>
            <a:endParaRPr lang="fr-FR" dirty="0">
              <a:latin typeface="Helvetica-Narrow" panose="02000506020000020004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Helvetica-Narrow" panose="02000506020000020004" pitchFamily="2" charset="0"/>
              </a:rPr>
              <a:t>Advantages of the linear actuator</a:t>
            </a:r>
            <a:r>
              <a:rPr lang="en-GB" dirty="0">
                <a:latin typeface="Helvetica-Narrow" panose="02000506020000020004" pitchFamily="2" charset="0"/>
              </a:rPr>
              <a:t> </a:t>
            </a:r>
            <a:r>
              <a:rPr lang="fr-FR" dirty="0">
                <a:latin typeface="Helvetica-Narrow" panose="02000506020000020004" pitchFamily="2" charset="0"/>
              </a:rPr>
              <a:t>:</a:t>
            </a:r>
          </a:p>
          <a:p>
            <a:endParaRPr lang="fr-FR" dirty="0">
              <a:latin typeface="Helvetica-Narrow" panose="02000506020000020004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Helvetica-Narrow" panose="02000506020000020004" pitchFamily="2" charset="0"/>
              </a:rPr>
              <a:t>Energy saving at rest position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Helvetica-Narrow" panose="02000506020000020004" pitchFamily="2" charset="0"/>
              </a:rPr>
              <a:t>Precision increase and time response reduction</a:t>
            </a:r>
          </a:p>
          <a:p>
            <a:r>
              <a:rPr lang="en-US" dirty="0">
                <a:latin typeface="Helvetica-Narrow" panose="02000506020000020004" pitchFamily="2" charset="0"/>
              </a:rPr>
              <a:t>     (direct actuation)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latin typeface="Helvetica-Narrow" panose="02000506020000020004" pitchFamily="2" charset="0"/>
              </a:rPr>
              <a:t>Elimination of the pilot stage (</a:t>
            </a:r>
            <a:r>
              <a:rPr lang="en-GB" dirty="0">
                <a:latin typeface="Helvetica-Narrow" panose="02000506020000020004" pitchFamily="2" charset="0"/>
              </a:rPr>
              <a:t>external leakages reduction</a:t>
            </a:r>
            <a:r>
              <a:rPr lang="fr-FR" dirty="0">
                <a:latin typeface="Helvetica-Narrow" panose="02000506020000020004" pitchFamily="2" charset="0"/>
              </a:rPr>
              <a:t>)</a:t>
            </a:r>
          </a:p>
          <a:p>
            <a:endParaRPr lang="fr-FR" dirty="0">
              <a:latin typeface="Helvetica-Narrow" panose="02000506020000020004" pitchFamily="2" charset="0"/>
            </a:endParaRPr>
          </a:p>
          <a:p>
            <a:endParaRPr lang="fr-FR" b="1" dirty="0">
              <a:latin typeface="Helvetica-Narrow" panose="02000506020000020004" pitchFamily="2" charset="0"/>
            </a:endParaRPr>
          </a:p>
          <a:p>
            <a:endParaRPr lang="fr-FR" dirty="0">
              <a:latin typeface="Helvetica-Narrow" panose="02000506020000020004" pitchFamily="2" charset="0"/>
            </a:endParaRPr>
          </a:p>
        </p:txBody>
      </p:sp>
      <p:sp>
        <p:nvSpPr>
          <p:cNvPr id="17" name="CasellaDiTesto 1"/>
          <p:cNvSpPr txBox="1"/>
          <p:nvPr/>
        </p:nvSpPr>
        <p:spPr>
          <a:xfrm>
            <a:off x="263352" y="591071"/>
            <a:ext cx="904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1.1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Motivation</a:t>
            </a: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014" y="558902"/>
            <a:ext cx="2929524" cy="196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69" y="576414"/>
            <a:ext cx="3168352" cy="1584175"/>
          </a:xfrm>
          <a:prstGeom prst="rect">
            <a:avLst/>
          </a:prstGeom>
        </p:spPr>
      </p:pic>
      <p:pic>
        <p:nvPicPr>
          <p:cNvPr id="1030" name="Picture 6" descr="Résultat de recherche d'images pour &quot;vibreur pour arbre fruitier&quot;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017" y="2348880"/>
            <a:ext cx="4197393" cy="314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7161269" y="5589240"/>
            <a:ext cx="342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Figure1 : </a:t>
            </a:r>
            <a:r>
              <a:rPr lang="en-GB" dirty="0">
                <a:latin typeface="Helvetica-Narrow" panose="02000506020000020004" pitchFamily="2" charset="0"/>
              </a:rPr>
              <a:t>Tree shaker</a:t>
            </a:r>
            <a:endParaRPr lang="en-GB" b="1" dirty="0">
              <a:latin typeface="Helvetica-Narrow" panose="02000506020000020004" pitchFamily="2" charset="0"/>
            </a:endParaRPr>
          </a:p>
        </p:txBody>
      </p:sp>
      <p:sp>
        <p:nvSpPr>
          <p:cNvPr id="2" name="Flèche droite 1"/>
          <p:cNvSpPr/>
          <p:nvPr/>
        </p:nvSpPr>
        <p:spPr>
          <a:xfrm rot="3285956">
            <a:off x="6865456" y="2675475"/>
            <a:ext cx="2085030" cy="100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2557991D-49B8-4177-9637-45522C937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505599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7A20E350-E9CB-4B09-B43F-17F70A070431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652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783031523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4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2" descr="Résultat de recherche d'images pour &quot;ansys fluent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469" y="1205526"/>
            <a:ext cx="1724539" cy="80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52736"/>
            <a:ext cx="1296144" cy="854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94" y="1233371"/>
            <a:ext cx="2016224" cy="1807814"/>
          </a:xfrm>
          <a:prstGeom prst="rect">
            <a:avLst/>
          </a:prstGeom>
        </p:spPr>
      </p:pic>
      <p:sp>
        <p:nvSpPr>
          <p:cNvPr id="17" name="Flèche droite 16"/>
          <p:cNvSpPr/>
          <p:nvPr/>
        </p:nvSpPr>
        <p:spPr>
          <a:xfrm>
            <a:off x="2522016" y="1394717"/>
            <a:ext cx="720080" cy="100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droite 17"/>
          <p:cNvSpPr/>
          <p:nvPr/>
        </p:nvSpPr>
        <p:spPr>
          <a:xfrm>
            <a:off x="5217527" y="1379841"/>
            <a:ext cx="792088" cy="100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650" name="Picture 2" descr="Résultat de recherche d'images pour &quot;amesim logo&quot;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396" y="2600463"/>
            <a:ext cx="1778057" cy="44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lèche droite 18"/>
          <p:cNvSpPr/>
          <p:nvPr/>
        </p:nvSpPr>
        <p:spPr>
          <a:xfrm>
            <a:off x="2522016" y="2748443"/>
            <a:ext cx="688627" cy="100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droite 19"/>
          <p:cNvSpPr/>
          <p:nvPr/>
        </p:nvSpPr>
        <p:spPr>
          <a:xfrm>
            <a:off x="5271010" y="2798507"/>
            <a:ext cx="792088" cy="100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49325"/>
            <a:ext cx="1414719" cy="1635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asellaDiTesto 1"/>
          <p:cNvSpPr txBox="1"/>
          <p:nvPr/>
        </p:nvSpPr>
        <p:spPr>
          <a:xfrm>
            <a:off x="407368" y="572559"/>
            <a:ext cx="3276479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1.1 Project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overview</a:t>
            </a: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fr-FR" sz="2400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4" name="Flèche droite 23"/>
          <p:cNvSpPr/>
          <p:nvPr/>
        </p:nvSpPr>
        <p:spPr>
          <a:xfrm rot="824930" flipV="1">
            <a:off x="7406835" y="1675358"/>
            <a:ext cx="1536815" cy="147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asellaDiTesto 1"/>
          <p:cNvSpPr txBox="1"/>
          <p:nvPr/>
        </p:nvSpPr>
        <p:spPr>
          <a:xfrm>
            <a:off x="9233616" y="1576049"/>
            <a:ext cx="2088232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b="1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Q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And </a:t>
            </a:r>
            <a:r>
              <a:rPr lang="fr-FR" b="1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∆P</a:t>
            </a:r>
          </a:p>
          <a:p>
            <a:pPr>
              <a:lnSpc>
                <a:spcPct val="150000"/>
              </a:lnSpc>
              <a:defRPr/>
            </a:pPr>
            <a:r>
              <a:rPr lang="en-GB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Comparison</a:t>
            </a: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26" name="Flèche droite 25"/>
          <p:cNvSpPr/>
          <p:nvPr/>
        </p:nvSpPr>
        <p:spPr>
          <a:xfrm rot="20248126" flipV="1">
            <a:off x="7432758" y="2474054"/>
            <a:ext cx="1536815" cy="147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227">
            <a:extLst>
              <a:ext uri="{FF2B5EF4-FFF2-40B4-BE49-F238E27FC236}">
                <a16:creationId xmlns:a16="http://schemas.microsoft.com/office/drawing/2014/main" id="{34B2A988-32DB-4A0B-91EC-814843B8B00D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107" y="4429149"/>
            <a:ext cx="2360615" cy="1188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F89154F-B770-473C-AAAC-CCFDA407C4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45262" y="3783365"/>
            <a:ext cx="3512317" cy="2225036"/>
          </a:xfrm>
          <a:prstGeom prst="rect">
            <a:avLst/>
          </a:prstGeom>
        </p:spPr>
      </p:pic>
      <p:sp>
        <p:nvSpPr>
          <p:cNvPr id="5" name="Croce 4">
            <a:extLst>
              <a:ext uri="{FF2B5EF4-FFF2-40B4-BE49-F238E27FC236}">
                <a16:creationId xmlns:a16="http://schemas.microsoft.com/office/drawing/2014/main" id="{76464EC9-45D6-4E70-82B0-FE0258BDC4B9}"/>
              </a:ext>
            </a:extLst>
          </p:cNvPr>
          <p:cNvSpPr/>
          <p:nvPr/>
        </p:nvSpPr>
        <p:spPr>
          <a:xfrm>
            <a:off x="2207784" y="4768809"/>
            <a:ext cx="467658" cy="445988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èche droite 19">
            <a:extLst>
              <a:ext uri="{FF2B5EF4-FFF2-40B4-BE49-F238E27FC236}">
                <a16:creationId xmlns:a16="http://schemas.microsoft.com/office/drawing/2014/main" id="{B4BA3C69-0CC9-470B-91A8-A49C2C3488B2}"/>
              </a:ext>
            </a:extLst>
          </p:cNvPr>
          <p:cNvSpPr/>
          <p:nvPr/>
        </p:nvSpPr>
        <p:spPr>
          <a:xfrm>
            <a:off x="6572313" y="5001690"/>
            <a:ext cx="792088" cy="1001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asellaDiTesto 1">
            <a:extLst>
              <a:ext uri="{FF2B5EF4-FFF2-40B4-BE49-F238E27FC236}">
                <a16:creationId xmlns:a16="http://schemas.microsoft.com/office/drawing/2014/main" id="{E5A51F00-35DB-4B85-AF9A-8147D9BE15B3}"/>
              </a:ext>
            </a:extLst>
          </p:cNvPr>
          <p:cNvSpPr txBox="1"/>
          <p:nvPr/>
        </p:nvSpPr>
        <p:spPr>
          <a:xfrm>
            <a:off x="7430505" y="4778805"/>
            <a:ext cx="1349873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Test Bench</a:t>
            </a:r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8D695579-871A-4F0C-81A0-62DA812A53EC}"/>
              </a:ext>
            </a:extLst>
          </p:cNvPr>
          <p:cNvGrpSpPr/>
          <p:nvPr/>
        </p:nvGrpSpPr>
        <p:grpSpPr>
          <a:xfrm>
            <a:off x="0" y="-42075"/>
            <a:ext cx="12192000" cy="476672"/>
            <a:chOff x="119349" y="0"/>
            <a:chExt cx="11953300" cy="476672"/>
          </a:xfrm>
        </p:grpSpPr>
        <p:sp>
          <p:nvSpPr>
            <p:cNvPr id="32" name="Freccia a pentagono 31">
              <a:extLst>
                <a:ext uri="{FF2B5EF4-FFF2-40B4-BE49-F238E27FC236}">
                  <a16:creationId xmlns:a16="http://schemas.microsoft.com/office/drawing/2014/main" id="{A07F075E-897F-496F-9C16-816128EC5D99}"/>
                </a:ext>
              </a:extLst>
            </p:cNvPr>
            <p:cNvSpPr/>
            <p:nvPr/>
          </p:nvSpPr>
          <p:spPr>
            <a:xfrm>
              <a:off x="119349" y="0"/>
              <a:ext cx="11953300" cy="476672"/>
            </a:xfrm>
            <a:prstGeom prst="homePlat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Freccia a pentagono 4">
              <a:extLst>
                <a:ext uri="{FF2B5EF4-FFF2-40B4-BE49-F238E27FC236}">
                  <a16:creationId xmlns:a16="http://schemas.microsoft.com/office/drawing/2014/main" id="{0945FB44-227F-489B-94C0-0AF36E51B794}"/>
                </a:ext>
              </a:extLst>
            </p:cNvPr>
            <p:cNvSpPr txBox="1"/>
            <p:nvPr/>
          </p:nvSpPr>
          <p:spPr>
            <a:xfrm>
              <a:off x="119349" y="0"/>
              <a:ext cx="11834132" cy="476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9352" tIns="74676" rIns="37338" bIns="74676" numCol="1" spcCol="1270" anchor="ctr" anchorCtr="0">
              <a:noAutofit/>
            </a:bodyPr>
            <a:lstStyle/>
            <a:p>
              <a:pPr marL="0" lvl="0" indent="0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800" b="1" kern="1200" dirty="0">
                  <a:latin typeface="Helvetica-Narrow" panose="02000506020000020004" pitchFamily="2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1-Introduction</a:t>
              </a:r>
            </a:p>
          </p:txBody>
        </p:sp>
      </p:grpSp>
      <p:sp>
        <p:nvSpPr>
          <p:cNvPr id="35" name="Flèche droite 25">
            <a:extLst>
              <a:ext uri="{FF2B5EF4-FFF2-40B4-BE49-F238E27FC236}">
                <a16:creationId xmlns:a16="http://schemas.microsoft.com/office/drawing/2014/main" id="{E4176E7E-6F70-4C3D-8F78-E2B70812E15A}"/>
              </a:ext>
            </a:extLst>
          </p:cNvPr>
          <p:cNvSpPr/>
          <p:nvPr/>
        </p:nvSpPr>
        <p:spPr>
          <a:xfrm rot="18064494">
            <a:off x="7113285" y="3569150"/>
            <a:ext cx="2638986" cy="2310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ext Box 16">
            <a:extLst>
              <a:ext uri="{FF2B5EF4-FFF2-40B4-BE49-F238E27FC236}">
                <a16:creationId xmlns:a16="http://schemas.microsoft.com/office/drawing/2014/main" id="{50018868-DA6B-4FED-A7FE-615D6BC9B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34" name="CasellaDiTesto 1">
            <a:extLst>
              <a:ext uri="{FF2B5EF4-FFF2-40B4-BE49-F238E27FC236}">
                <a16:creationId xmlns:a16="http://schemas.microsoft.com/office/drawing/2014/main" id="{A53404D4-2CD1-42F8-A067-06402E3D2298}"/>
              </a:ext>
            </a:extLst>
          </p:cNvPr>
          <p:cNvSpPr txBox="1"/>
          <p:nvPr/>
        </p:nvSpPr>
        <p:spPr>
          <a:xfrm>
            <a:off x="7429614" y="4774015"/>
            <a:ext cx="1349873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Test Bench</a:t>
            </a:r>
          </a:p>
        </p:txBody>
      </p:sp>
      <p:sp>
        <p:nvSpPr>
          <p:cNvPr id="36" name="CasellaDiTesto 1">
            <a:extLst>
              <a:ext uri="{FF2B5EF4-FFF2-40B4-BE49-F238E27FC236}">
                <a16:creationId xmlns:a16="http://schemas.microsoft.com/office/drawing/2014/main" id="{07708C9A-3DCD-4EF1-A2B4-36B7FEDBEBCB}"/>
              </a:ext>
            </a:extLst>
          </p:cNvPr>
          <p:cNvSpPr txBox="1"/>
          <p:nvPr/>
        </p:nvSpPr>
        <p:spPr>
          <a:xfrm>
            <a:off x="3865315" y="3129250"/>
            <a:ext cx="1036038" cy="45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2D model</a:t>
            </a:r>
          </a:p>
        </p:txBody>
      </p:sp>
      <p:sp>
        <p:nvSpPr>
          <p:cNvPr id="37" name="CasellaDiTesto 1">
            <a:extLst>
              <a:ext uri="{FF2B5EF4-FFF2-40B4-BE49-F238E27FC236}">
                <a16:creationId xmlns:a16="http://schemas.microsoft.com/office/drawing/2014/main" id="{12075B35-4902-4EE2-9C59-7B180C39CAFB}"/>
              </a:ext>
            </a:extLst>
          </p:cNvPr>
          <p:cNvSpPr txBox="1"/>
          <p:nvPr/>
        </p:nvSpPr>
        <p:spPr>
          <a:xfrm>
            <a:off x="3853885" y="638439"/>
            <a:ext cx="1036038" cy="45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fr-FR" dirty="0"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3D model</a:t>
            </a:r>
          </a:p>
        </p:txBody>
      </p:sp>
      <p:sp>
        <p:nvSpPr>
          <p:cNvPr id="38" name="ZoneTexte 10">
            <a:extLst>
              <a:ext uri="{FF2B5EF4-FFF2-40B4-BE49-F238E27FC236}">
                <a16:creationId xmlns:a16="http://schemas.microsoft.com/office/drawing/2014/main" id="{C860CD15-B1D0-4630-B51E-B17F1A01CFD2}"/>
              </a:ext>
            </a:extLst>
          </p:cNvPr>
          <p:cNvSpPr txBox="1"/>
          <p:nvPr/>
        </p:nvSpPr>
        <p:spPr>
          <a:xfrm>
            <a:off x="8793407" y="5618751"/>
            <a:ext cx="342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 2</a:t>
            </a:r>
            <a:endParaRPr lang="en-GB" b="1" dirty="0">
              <a:latin typeface="Helvetica-Narrow" panose="02000506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825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968949773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98904" y="6453337"/>
            <a:ext cx="3693096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5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CasellaDiTesto 1"/>
          <p:cNvSpPr txBox="1"/>
          <p:nvPr/>
        </p:nvSpPr>
        <p:spPr>
          <a:xfrm>
            <a:off x="427968" y="560582"/>
            <a:ext cx="9801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1.2 </a:t>
            </a: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Working principle of the torque-motor servo valve actuated system</a:t>
            </a:r>
            <a:endParaRPr lang="en-GB" sz="2400" b="1" dirty="0">
              <a:solidFill>
                <a:schemeClr val="accent6"/>
              </a:solidFill>
              <a:latin typeface="Helvetica-Narrow" panose="02000506020000020004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370393"/>
            <a:ext cx="3954376" cy="354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26"/>
          <p:cNvSpPr txBox="1"/>
          <p:nvPr/>
        </p:nvSpPr>
        <p:spPr>
          <a:xfrm>
            <a:off x="1308361" y="4916824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A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1" name="ZoneTexte 26"/>
          <p:cNvSpPr txBox="1"/>
          <p:nvPr/>
        </p:nvSpPr>
        <p:spPr>
          <a:xfrm>
            <a:off x="2003812" y="4910316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3" name="ZoneTexte 26"/>
          <p:cNvSpPr txBox="1"/>
          <p:nvPr/>
        </p:nvSpPr>
        <p:spPr>
          <a:xfrm>
            <a:off x="2904649" y="4885040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sz="18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B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4" name="ZoneTexte 26"/>
          <p:cNvSpPr txBox="1"/>
          <p:nvPr/>
        </p:nvSpPr>
        <p:spPr>
          <a:xfrm>
            <a:off x="562769" y="4910316"/>
            <a:ext cx="384678" cy="40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T</a:t>
            </a:r>
            <a:endParaRPr lang="fr-FR" sz="1200" dirty="0">
              <a:effectLst/>
              <a:latin typeface="Times New Roman"/>
              <a:ea typeface="Times New Roman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V="1">
            <a:off x="911424" y="3933056"/>
            <a:ext cx="1284727" cy="9772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Résultat de recherche d'images pour &quot;verin hydraulique&quot;">
            <a:extLst>
              <a:ext uri="{FF2B5EF4-FFF2-40B4-BE49-F238E27FC236}">
                <a16:creationId xmlns:a16="http://schemas.microsoft.com/office/drawing/2014/main" id="{6A4F3D28-1517-43BD-B926-5B5F23B1E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6835">
            <a:off x="659727" y="5347535"/>
            <a:ext cx="2707409" cy="132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Moins 5">
            <a:extLst>
              <a:ext uri="{FF2B5EF4-FFF2-40B4-BE49-F238E27FC236}">
                <a16:creationId xmlns:a16="http://schemas.microsoft.com/office/drawing/2014/main" id="{8A6D860F-B7E3-484E-9703-B558713FB307}"/>
              </a:ext>
            </a:extLst>
          </p:cNvPr>
          <p:cNvSpPr/>
          <p:nvPr/>
        </p:nvSpPr>
        <p:spPr>
          <a:xfrm rot="16200000" flipV="1">
            <a:off x="1071020" y="5220800"/>
            <a:ext cx="1071498" cy="20804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Moins 18">
            <a:extLst>
              <a:ext uri="{FF2B5EF4-FFF2-40B4-BE49-F238E27FC236}">
                <a16:creationId xmlns:a16="http://schemas.microsoft.com/office/drawing/2014/main" id="{43C0EE74-7224-4B61-914B-EE5A19DA5823}"/>
              </a:ext>
            </a:extLst>
          </p:cNvPr>
          <p:cNvSpPr/>
          <p:nvPr/>
        </p:nvSpPr>
        <p:spPr>
          <a:xfrm rot="16200000" flipV="1">
            <a:off x="2219661" y="5189016"/>
            <a:ext cx="1232955" cy="208046"/>
          </a:xfrm>
          <a:prstGeom prst="mathMin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Image 9">
            <a:extLst>
              <a:ext uri="{FF2B5EF4-FFF2-40B4-BE49-F238E27FC236}">
                <a16:creationId xmlns:a16="http://schemas.microsoft.com/office/drawing/2014/main" id="{695EC182-5509-436F-8342-FBA23C467228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470" y="1214093"/>
            <a:ext cx="5976664" cy="3744416"/>
          </a:xfrm>
          <a:prstGeom prst="rect">
            <a:avLst/>
          </a:prstGeom>
        </p:spPr>
      </p:pic>
      <p:sp>
        <p:nvSpPr>
          <p:cNvPr id="24" name="Text Box 16">
            <a:extLst>
              <a:ext uri="{FF2B5EF4-FFF2-40B4-BE49-F238E27FC236}">
                <a16:creationId xmlns:a16="http://schemas.microsoft.com/office/drawing/2014/main" id="{B2630211-11A0-4EC4-9945-1F3B49667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EA4AF11C-88C6-4526-9E25-B1521BBB79B0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6" name="ZoneTexte 10">
            <a:extLst>
              <a:ext uri="{FF2B5EF4-FFF2-40B4-BE49-F238E27FC236}">
                <a16:creationId xmlns:a16="http://schemas.microsoft.com/office/drawing/2014/main" id="{B84A11A7-C2EC-4719-AD7D-63C26D7278A6}"/>
              </a:ext>
            </a:extLst>
          </p:cNvPr>
          <p:cNvSpPr txBox="1"/>
          <p:nvPr/>
        </p:nvSpPr>
        <p:spPr>
          <a:xfrm>
            <a:off x="7392144" y="5604569"/>
            <a:ext cx="3426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 3 : </a:t>
            </a:r>
            <a:r>
              <a:rPr lang="en-GB" dirty="0">
                <a:latin typeface="Helvetica-Narrow" panose="02000506020000020004" pitchFamily="2" charset="0"/>
              </a:rPr>
              <a:t>Motor torque vs linear actuated valve</a:t>
            </a:r>
          </a:p>
        </p:txBody>
      </p:sp>
    </p:spTree>
    <p:extLst>
      <p:ext uri="{BB962C8B-B14F-4D97-AF65-F5344CB8AC3E}">
        <p14:creationId xmlns:p14="http://schemas.microsoft.com/office/powerpoint/2010/main" val="1907004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1835945084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62836" y="6424623"/>
            <a:ext cx="3693096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b="1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6</a:t>
            </a:fld>
            <a:endParaRPr lang="it-IT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CasellaDiTesto 1"/>
          <p:cNvSpPr txBox="1"/>
          <p:nvPr/>
        </p:nvSpPr>
        <p:spPr>
          <a:xfrm>
            <a:off x="338610" y="572113"/>
            <a:ext cx="904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1.3 </a:t>
            </a:r>
            <a:r>
              <a:rPr lang="en-GB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Hydraulic test bench description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fr-FR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it-IT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8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4035" y="433377"/>
            <a:ext cx="5256584" cy="5666962"/>
          </a:xfrm>
          <a:prstGeom prst="rect">
            <a:avLst/>
          </a:prstGeom>
        </p:spPr>
      </p:pic>
      <p:pic>
        <p:nvPicPr>
          <p:cNvPr id="39" name="Image 38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456" y="4805300"/>
            <a:ext cx="793750" cy="946150"/>
          </a:xfrm>
          <a:prstGeom prst="rect">
            <a:avLst/>
          </a:prstGeom>
        </p:spPr>
      </p:pic>
      <p:pic>
        <p:nvPicPr>
          <p:cNvPr id="40" name="Image 39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756" y="2492492"/>
            <a:ext cx="933450" cy="1305560"/>
          </a:xfrm>
          <a:prstGeom prst="rect">
            <a:avLst/>
          </a:prstGeom>
        </p:spPr>
      </p:pic>
      <p:pic>
        <p:nvPicPr>
          <p:cNvPr id="41" name="Image 40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14" y="1471507"/>
            <a:ext cx="831850" cy="741680"/>
          </a:xfrm>
          <a:prstGeom prst="rect">
            <a:avLst/>
          </a:prstGeom>
        </p:spPr>
      </p:pic>
      <p:pic>
        <p:nvPicPr>
          <p:cNvPr id="42" name="Image 41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037" y="787984"/>
            <a:ext cx="876300" cy="807085"/>
          </a:xfrm>
          <a:prstGeom prst="rect">
            <a:avLst/>
          </a:prstGeom>
        </p:spPr>
      </p:pic>
      <p:sp>
        <p:nvSpPr>
          <p:cNvPr id="43" name="Zone de texte 2"/>
          <p:cNvSpPr txBox="1">
            <a:spLocks noChangeArrowheads="1"/>
          </p:cNvSpPr>
          <p:nvPr/>
        </p:nvSpPr>
        <p:spPr bwMode="auto">
          <a:xfrm>
            <a:off x="3872580" y="2008358"/>
            <a:ext cx="151001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Electrovalve</a:t>
            </a:r>
          </a:p>
        </p:txBody>
      </p:sp>
      <p:sp>
        <p:nvSpPr>
          <p:cNvPr id="44" name="Zone de texte 2"/>
          <p:cNvSpPr txBox="1">
            <a:spLocks noChangeArrowheads="1"/>
          </p:cNvSpPr>
          <p:nvPr/>
        </p:nvSpPr>
        <p:spPr bwMode="auto">
          <a:xfrm>
            <a:off x="3552317" y="4030826"/>
            <a:ext cx="1505047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Helvetica-Narrow" panose="02000506020000020004" pitchFamily="2" charset="0"/>
                <a:ea typeface="Calibri"/>
                <a:cs typeface="Times New Roman"/>
              </a:rPr>
              <a:t>accumulator</a:t>
            </a:r>
            <a:endParaRPr lang="en-GB" dirty="0">
              <a:effectLst/>
              <a:latin typeface="Helvetica-Narrow" panose="02000506020000020004" pitchFamily="2" charset="0"/>
              <a:ea typeface="Calibri"/>
              <a:cs typeface="Times New Roman"/>
            </a:endParaRPr>
          </a:p>
        </p:txBody>
      </p:sp>
      <p:sp>
        <p:nvSpPr>
          <p:cNvPr id="45" name="Zone de texte 2"/>
          <p:cNvSpPr txBox="1">
            <a:spLocks noChangeArrowheads="1"/>
          </p:cNvSpPr>
          <p:nvPr/>
        </p:nvSpPr>
        <p:spPr bwMode="auto">
          <a:xfrm>
            <a:off x="10669784" y="1719557"/>
            <a:ext cx="148614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Servovalve</a:t>
            </a:r>
          </a:p>
        </p:txBody>
      </p:sp>
      <p:sp>
        <p:nvSpPr>
          <p:cNvPr id="47" name="Flèche droite à entaille 46"/>
          <p:cNvSpPr/>
          <p:nvPr/>
        </p:nvSpPr>
        <p:spPr>
          <a:xfrm>
            <a:off x="4267352" y="2929469"/>
            <a:ext cx="500328" cy="933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Flèche droite à entaille 47"/>
          <p:cNvSpPr/>
          <p:nvPr/>
        </p:nvSpPr>
        <p:spPr>
          <a:xfrm>
            <a:off x="4555622" y="5278375"/>
            <a:ext cx="613395" cy="466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Flèche droite à entaille 48"/>
          <p:cNvSpPr/>
          <p:nvPr/>
        </p:nvSpPr>
        <p:spPr>
          <a:xfrm rot="10800000">
            <a:off x="9129457" y="1147791"/>
            <a:ext cx="1368153" cy="9813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Flèche droite à entaille 49"/>
          <p:cNvSpPr/>
          <p:nvPr/>
        </p:nvSpPr>
        <p:spPr>
          <a:xfrm>
            <a:off x="5464107" y="2276689"/>
            <a:ext cx="1000655" cy="933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droite à entaille 50"/>
          <p:cNvSpPr/>
          <p:nvPr/>
        </p:nvSpPr>
        <p:spPr>
          <a:xfrm rot="12333186">
            <a:off x="9556555" y="2138090"/>
            <a:ext cx="1169975" cy="766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èche droite à entaille 51"/>
          <p:cNvSpPr/>
          <p:nvPr/>
        </p:nvSpPr>
        <p:spPr>
          <a:xfrm rot="12802370">
            <a:off x="8508565" y="3593811"/>
            <a:ext cx="2429133" cy="457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 de texte 2"/>
          <p:cNvSpPr txBox="1">
            <a:spLocks noChangeArrowheads="1"/>
          </p:cNvSpPr>
          <p:nvPr/>
        </p:nvSpPr>
        <p:spPr bwMode="auto">
          <a:xfrm>
            <a:off x="10569618" y="2929468"/>
            <a:ext cx="1960751" cy="78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Pressure </a:t>
            </a:r>
            <a:r>
              <a:rPr lang="fr-FR" dirty="0" err="1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sensor</a:t>
            </a:r>
            <a:endParaRPr lang="fr-FR" dirty="0">
              <a:effectLst/>
              <a:latin typeface="Helvetica-Narrow" panose="02000506020000020004" pitchFamily="2" charset="0"/>
              <a:ea typeface="Calibri"/>
              <a:cs typeface="Times New Roman"/>
            </a:endParaRPr>
          </a:p>
        </p:txBody>
      </p:sp>
      <p:sp>
        <p:nvSpPr>
          <p:cNvPr id="55" name="Zone de texte 2"/>
          <p:cNvSpPr txBox="1">
            <a:spLocks noChangeArrowheads="1"/>
          </p:cNvSpPr>
          <p:nvPr/>
        </p:nvSpPr>
        <p:spPr bwMode="auto">
          <a:xfrm>
            <a:off x="10569618" y="5005409"/>
            <a:ext cx="148614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Flow</a:t>
            </a:r>
            <a:r>
              <a:rPr lang="fr-FR" b="1" dirty="0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 </a:t>
            </a:r>
            <a:r>
              <a:rPr lang="fr-FR" dirty="0" err="1">
                <a:effectLst/>
                <a:latin typeface="Helvetica-Narrow" panose="02000506020000020004" pitchFamily="2" charset="0"/>
                <a:ea typeface="Calibri"/>
                <a:cs typeface="Times New Roman"/>
              </a:rPr>
              <a:t>meter</a:t>
            </a:r>
            <a:endParaRPr lang="fr-FR" dirty="0">
              <a:effectLst/>
              <a:latin typeface="Helvetica-Narrow" panose="02000506020000020004" pitchFamily="2" charset="0"/>
              <a:ea typeface="Calibri"/>
              <a:cs typeface="Times New Roman"/>
            </a:endParaRPr>
          </a:p>
        </p:txBody>
      </p:sp>
      <p:pic>
        <p:nvPicPr>
          <p:cNvPr id="3074" name="Picture 2" descr="Résultat de recherche d'images pour &quot;capteur de pression&quot;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351" y="2276689"/>
            <a:ext cx="687211" cy="70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ésultat de recherche d'images pour &quot;debimetre vze&quot;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252" y="3982230"/>
            <a:ext cx="1047294" cy="83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ZoneTexte 57"/>
          <p:cNvSpPr txBox="1"/>
          <p:nvPr/>
        </p:nvSpPr>
        <p:spPr>
          <a:xfrm>
            <a:off x="2135560" y="6021288"/>
            <a:ext cx="453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 4 : </a:t>
            </a:r>
            <a:r>
              <a:rPr lang="fr-FR" dirty="0" err="1">
                <a:latin typeface="Helvetica-Narrow" panose="02000506020000020004" pitchFamily="2" charset="0"/>
              </a:rPr>
              <a:t>Hydraulic</a:t>
            </a:r>
            <a:r>
              <a:rPr lang="fr-FR" dirty="0">
                <a:latin typeface="Helvetica-Narrow" panose="02000506020000020004" pitchFamily="2" charset="0"/>
              </a:rPr>
              <a:t> test </a:t>
            </a:r>
            <a:r>
              <a:rPr lang="fr-FR" dirty="0" err="1">
                <a:latin typeface="Helvetica-Narrow" panose="02000506020000020004" pitchFamily="2" charset="0"/>
              </a:rPr>
              <a:t>bench</a:t>
            </a:r>
            <a:endParaRPr lang="fr-FR" b="1" dirty="0">
              <a:latin typeface="Helvetica-Narrow" panose="02000506020000020004" pitchFamily="2" charset="0"/>
            </a:endParaRPr>
          </a:p>
        </p:txBody>
      </p:sp>
      <p:pic>
        <p:nvPicPr>
          <p:cNvPr id="24" name="Image 23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28850">
            <a:off x="129273" y="2494189"/>
            <a:ext cx="2606451" cy="1455075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231770" y="4772602"/>
            <a:ext cx="453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 4 : </a:t>
            </a:r>
            <a:r>
              <a:rPr lang="fr-FR" dirty="0">
                <a:latin typeface="Helvetica-Narrow" panose="02000506020000020004" pitchFamily="2" charset="0"/>
              </a:rPr>
              <a:t>Manifold</a:t>
            </a:r>
            <a:endParaRPr lang="fr-FR" b="1" dirty="0">
              <a:latin typeface="Helvetica-Narrow" panose="02000506020000020004" pitchFamily="2" charset="0"/>
            </a:endParaRPr>
          </a:p>
        </p:txBody>
      </p:sp>
      <p:sp>
        <p:nvSpPr>
          <p:cNvPr id="26" name="Text Box 16">
            <a:extLst>
              <a:ext uri="{FF2B5EF4-FFF2-40B4-BE49-F238E27FC236}">
                <a16:creationId xmlns:a16="http://schemas.microsoft.com/office/drawing/2014/main" id="{AB59B52E-5AB9-4275-85AF-CB0951A60A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6A18E531-CBE1-48DA-B2AE-29DA52228203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2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3323583249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7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429805" y="6089685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Helvetica-Narrow" panose="02000506020000020004" pitchFamily="2" charset="0"/>
              </a:rPr>
              <a:t>Figure 5 : </a:t>
            </a:r>
            <a:r>
              <a:rPr lang="fr-FR" dirty="0">
                <a:latin typeface="Helvetica-Narrow" panose="02000506020000020004" pitchFamily="2" charset="0"/>
              </a:rPr>
              <a:t>Configuration for flow </a:t>
            </a:r>
            <a:r>
              <a:rPr lang="en-GB" dirty="0">
                <a:latin typeface="Helvetica-Narrow" panose="02000506020000020004" pitchFamily="2" charset="0"/>
              </a:rPr>
              <a:t>measurement</a:t>
            </a:r>
            <a:r>
              <a:rPr lang="fr-FR" dirty="0">
                <a:latin typeface="Helvetica-Narrow" panose="02000506020000020004" pitchFamily="2" charset="0"/>
              </a:rPr>
              <a:t> </a:t>
            </a:r>
            <a:r>
              <a:rPr lang="fr-FR" dirty="0" err="1">
                <a:latin typeface="Helvetica-Narrow" panose="02000506020000020004" pitchFamily="2" charset="0"/>
              </a:rPr>
              <a:t>from</a:t>
            </a:r>
            <a:r>
              <a:rPr lang="fr-FR" dirty="0">
                <a:latin typeface="Helvetica-Narrow" panose="02000506020000020004" pitchFamily="2" charset="0"/>
              </a:rPr>
              <a:t>   A</a:t>
            </a:r>
            <a:r>
              <a:rPr lang="fr-FR" dirty="0">
                <a:latin typeface="Helvetica-Narrow" panose="02000506020000020004" pitchFamily="2" charset="0"/>
                <a:sym typeface="Wingdings" panose="05000000000000000000" pitchFamily="2" charset="2"/>
              </a:rPr>
              <a:t>B</a:t>
            </a:r>
            <a:endParaRPr lang="fr-FR" b="1" dirty="0">
              <a:latin typeface="Helvetica-Narrow" panose="02000506020000020004" pitchFamily="2" charset="0"/>
            </a:endParaRPr>
          </a:p>
        </p:txBody>
      </p:sp>
      <p:sp>
        <p:nvSpPr>
          <p:cNvPr id="12" name="CasellaDiTesto 1"/>
          <p:cNvSpPr txBox="1"/>
          <p:nvPr/>
        </p:nvSpPr>
        <p:spPr>
          <a:xfrm>
            <a:off x="479376" y="493305"/>
            <a:ext cx="1152128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Design steps and </a:t>
            </a:r>
            <a:r>
              <a:rPr lang="it-IT" sz="2400" b="1" dirty="0" err="1">
                <a:solidFill>
                  <a:schemeClr val="accent6"/>
                </a:solidFill>
                <a:latin typeface="Helvetica-Narrow" panose="02000506020000020004" pitchFamily="2" charset="0"/>
              </a:rPr>
              <a:t>result</a:t>
            </a:r>
            <a:r>
              <a:rPr lang="it-IT" sz="2400" b="1" dirty="0">
                <a:solidFill>
                  <a:schemeClr val="accent6"/>
                </a:solidFill>
                <a:latin typeface="Helvetica-Narrow" panose="02000506020000020004" pitchFamily="2" charset="0"/>
              </a:rPr>
              <a:t> </a:t>
            </a: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of the test </a:t>
            </a:r>
            <a:r>
              <a:rPr lang="fr-FR" sz="2400" b="1" dirty="0" err="1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bench</a:t>
            </a:r>
            <a:endParaRPr lang="fr-FR" sz="2400" b="1" dirty="0">
              <a:solidFill>
                <a:schemeClr val="accent6"/>
              </a:solidFill>
              <a:latin typeface="Helvetica-Narrow" panose="02000506020000020004" pitchFamily="2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4224" y="1057314"/>
            <a:ext cx="4463902" cy="4812397"/>
          </a:xfrm>
          <a:prstGeom prst="rect">
            <a:avLst/>
          </a:prstGeom>
        </p:spPr>
      </p:pic>
      <p:sp>
        <p:nvSpPr>
          <p:cNvPr id="10" name="ZoneTexte 15">
            <a:extLst>
              <a:ext uri="{FF2B5EF4-FFF2-40B4-BE49-F238E27FC236}">
                <a16:creationId xmlns:a16="http://schemas.microsoft.com/office/drawing/2014/main" id="{39272462-5179-43BD-B590-0CE78EEC9EBB}"/>
              </a:ext>
            </a:extLst>
          </p:cNvPr>
          <p:cNvSpPr txBox="1"/>
          <p:nvPr/>
        </p:nvSpPr>
        <p:spPr>
          <a:xfrm>
            <a:off x="6883346" y="1700808"/>
            <a:ext cx="384432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Helvetica-Narrow" panose="02000506020000020004" pitchFamily="2" charset="0"/>
              </a:rPr>
              <a:t>Input parameters (</a:t>
            </a:r>
            <a:r>
              <a:rPr lang="en-US" b="1" dirty="0">
                <a:latin typeface="Helvetica-Narrow" panose="02000506020000020004" pitchFamily="2" charset="0"/>
              </a:rPr>
              <a:t>Q</a:t>
            </a:r>
            <a:r>
              <a:rPr lang="en-US" dirty="0">
                <a:latin typeface="Helvetica-Narrow" panose="02000506020000020004" pitchFamily="2" charset="0"/>
              </a:rPr>
              <a:t>,</a:t>
            </a:r>
            <a:r>
              <a:rPr lang="en-US" b="1" dirty="0">
                <a:latin typeface="Helvetica-Narrow" panose="02000506020000020004" pitchFamily="2" charset="0"/>
              </a:rPr>
              <a:t> P</a:t>
            </a:r>
            <a:r>
              <a:rPr lang="en-US" dirty="0">
                <a:latin typeface="Helvetica-Narrow" panose="02000506020000020004" pitchFamily="2" charset="0"/>
              </a:rPr>
              <a:t>)</a:t>
            </a:r>
          </a:p>
          <a:p>
            <a:pPr algn="ctr"/>
            <a:endParaRPr lang="en-US" dirty="0">
              <a:latin typeface="Helvetica-Narrow" panose="02000506020000020004" pitchFamily="2" charset="0"/>
            </a:endParaRPr>
          </a:p>
          <a:p>
            <a:pPr algn="ctr"/>
            <a:endParaRPr lang="en-US" dirty="0">
              <a:latin typeface="Helvetica-Narrow" panose="02000506020000020004" pitchFamily="2" charset="0"/>
            </a:endParaRPr>
          </a:p>
          <a:p>
            <a:pPr algn="ctr"/>
            <a:r>
              <a:rPr lang="en-US" dirty="0">
                <a:latin typeface="Helvetica-Narrow" panose="02000506020000020004" pitchFamily="2" charset="0"/>
              </a:rPr>
              <a:t>Test to be performed hydraulic components</a:t>
            </a:r>
          </a:p>
          <a:p>
            <a:pPr algn="ctr"/>
            <a:endParaRPr lang="en-US" dirty="0">
              <a:latin typeface="Helvetica-Narrow" panose="02000506020000020004" pitchFamily="2" charset="0"/>
            </a:endParaRPr>
          </a:p>
          <a:p>
            <a:pPr algn="ctr"/>
            <a:endParaRPr lang="en-US" dirty="0">
              <a:latin typeface="Helvetica-Narrow" panose="02000506020000020004" pitchFamily="2" charset="0"/>
            </a:endParaRPr>
          </a:p>
          <a:p>
            <a:pPr algn="ctr"/>
            <a:r>
              <a:rPr lang="fr-FR" dirty="0">
                <a:latin typeface="Helvetica-Narrow" panose="02000506020000020004" pitchFamily="2" charset="0"/>
              </a:rPr>
              <a:t>Configurations for the test</a:t>
            </a:r>
          </a:p>
          <a:p>
            <a:pPr algn="ctr"/>
            <a:endParaRPr lang="fr-FR" dirty="0">
              <a:latin typeface="Helvetica-Narrow" panose="02000506020000020004" pitchFamily="2" charset="0"/>
            </a:endParaRPr>
          </a:p>
          <a:p>
            <a:pPr algn="ctr"/>
            <a:endParaRPr lang="fr-FR" dirty="0">
              <a:latin typeface="Helvetica-Narrow" panose="02000506020000020004" pitchFamily="2" charset="0"/>
            </a:endParaRPr>
          </a:p>
          <a:p>
            <a:pPr algn="ctr"/>
            <a:r>
              <a:rPr lang="fr-FR" dirty="0" err="1">
                <a:latin typeface="Helvetica-Narrow" panose="02000506020000020004" pitchFamily="2" charset="0"/>
              </a:rPr>
              <a:t>Hydraulic</a:t>
            </a:r>
            <a:r>
              <a:rPr lang="fr-FR" dirty="0">
                <a:latin typeface="Helvetica-Narrow" panose="02000506020000020004" pitchFamily="2" charset="0"/>
              </a:rPr>
              <a:t> components </a:t>
            </a:r>
          </a:p>
          <a:p>
            <a:pPr algn="ctr"/>
            <a:endParaRPr lang="fr-FR" dirty="0">
              <a:latin typeface="Helvetica-Narrow" panose="02000506020000020004" pitchFamily="2" charset="0"/>
            </a:endParaRPr>
          </a:p>
          <a:p>
            <a:pPr algn="ctr"/>
            <a:endParaRPr lang="fr-FR" dirty="0">
              <a:latin typeface="Helvetica-Narrow" panose="02000506020000020004" pitchFamily="2" charset="0"/>
            </a:endParaRPr>
          </a:p>
          <a:p>
            <a:pPr algn="ctr"/>
            <a:r>
              <a:rPr lang="fr-FR" dirty="0">
                <a:latin typeface="Helvetica-Narrow" panose="02000506020000020004" pitchFamily="2" charset="0"/>
              </a:rPr>
              <a:t>Manifold </a:t>
            </a:r>
          </a:p>
          <a:p>
            <a:pPr algn="ctr"/>
            <a:endParaRPr lang="fr-FR" dirty="0">
              <a:latin typeface="Helvetica-Narrow" panose="02000506020000020004" pitchFamily="2" charset="0"/>
            </a:endParaRPr>
          </a:p>
          <a:p>
            <a:pPr algn="ctr"/>
            <a:endParaRPr lang="fr-FR" dirty="0">
              <a:latin typeface="Helvetica-Narrow" panose="02000506020000020004" pitchFamily="2" charset="0"/>
            </a:endParaRPr>
          </a:p>
          <a:p>
            <a:pPr algn="ctr"/>
            <a:r>
              <a:rPr lang="fr-FR" dirty="0">
                <a:latin typeface="Helvetica-Narrow" panose="02000506020000020004" pitchFamily="2" charset="0"/>
              </a:rPr>
              <a:t>validation</a:t>
            </a:r>
          </a:p>
        </p:txBody>
      </p:sp>
      <p:sp>
        <p:nvSpPr>
          <p:cNvPr id="2" name="Freccia in giù 1">
            <a:extLst>
              <a:ext uri="{FF2B5EF4-FFF2-40B4-BE49-F238E27FC236}">
                <a16:creationId xmlns:a16="http://schemas.microsoft.com/office/drawing/2014/main" id="{608077DA-5224-4435-AEE3-EEE0BA5B48C5}"/>
              </a:ext>
            </a:extLst>
          </p:cNvPr>
          <p:cNvSpPr/>
          <p:nvPr/>
        </p:nvSpPr>
        <p:spPr>
          <a:xfrm>
            <a:off x="8589483" y="2059970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ccia in giù 12">
            <a:extLst>
              <a:ext uri="{FF2B5EF4-FFF2-40B4-BE49-F238E27FC236}">
                <a16:creationId xmlns:a16="http://schemas.microsoft.com/office/drawing/2014/main" id="{0B0CFF41-C102-4F49-9E7E-D436AC1321AE}"/>
              </a:ext>
            </a:extLst>
          </p:cNvPr>
          <p:cNvSpPr/>
          <p:nvPr/>
        </p:nvSpPr>
        <p:spPr>
          <a:xfrm>
            <a:off x="8628160" y="2875195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ccia in giù 15">
            <a:extLst>
              <a:ext uri="{FF2B5EF4-FFF2-40B4-BE49-F238E27FC236}">
                <a16:creationId xmlns:a16="http://schemas.microsoft.com/office/drawing/2014/main" id="{4632857B-4E70-4070-9DE1-02649F5F8D35}"/>
              </a:ext>
            </a:extLst>
          </p:cNvPr>
          <p:cNvSpPr/>
          <p:nvPr/>
        </p:nvSpPr>
        <p:spPr>
          <a:xfrm>
            <a:off x="8661491" y="4533751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04E7853C-352A-42F5-96C3-4AA6E7C5DE24}"/>
              </a:ext>
            </a:extLst>
          </p:cNvPr>
          <p:cNvSpPr/>
          <p:nvPr/>
        </p:nvSpPr>
        <p:spPr>
          <a:xfrm>
            <a:off x="8680504" y="5319405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ccia in giù 17">
            <a:extLst>
              <a:ext uri="{FF2B5EF4-FFF2-40B4-BE49-F238E27FC236}">
                <a16:creationId xmlns:a16="http://schemas.microsoft.com/office/drawing/2014/main" id="{B1F99653-2AF3-4C2A-91F3-65CB0DE11830}"/>
              </a:ext>
            </a:extLst>
          </p:cNvPr>
          <p:cNvSpPr/>
          <p:nvPr/>
        </p:nvSpPr>
        <p:spPr>
          <a:xfrm>
            <a:off x="8645267" y="3711078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Box 16">
            <a:extLst>
              <a:ext uri="{FF2B5EF4-FFF2-40B4-BE49-F238E27FC236}">
                <a16:creationId xmlns:a16="http://schemas.microsoft.com/office/drawing/2014/main" id="{27595D3E-9F33-4269-A4B0-E1AEEB199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54A03C91-BD3C-4C52-AF32-46CA322E1D4E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9451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635707082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8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0047" y="2032787"/>
            <a:ext cx="25097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-Narrow" panose="02000506020000020004" pitchFamily="2" charset="0"/>
              </a:rPr>
              <a:t>listing of sensors,</a:t>
            </a:r>
          </a:p>
          <a:p>
            <a:r>
              <a:rPr lang="en-US" dirty="0">
                <a:latin typeface="Helvetica-Narrow" panose="02000506020000020004" pitchFamily="2" charset="0"/>
              </a:rPr>
              <a:t>Solenoid valve and other</a:t>
            </a:r>
          </a:p>
          <a:p>
            <a:r>
              <a:rPr lang="en-US" dirty="0">
                <a:latin typeface="Helvetica-Narrow" panose="02000506020000020004" pitchFamily="2" charset="0"/>
              </a:rPr>
              <a:t>components to be controlled</a:t>
            </a:r>
            <a:endParaRPr lang="fr-FR" dirty="0">
              <a:latin typeface="Helvetica-Narrow" panose="02000506020000020004" pitchFamily="2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138565" y="2076875"/>
            <a:ext cx="2341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Helvetica-Narrow" panose="02000506020000020004" pitchFamily="2" charset="0"/>
              </a:rPr>
              <a:t>Data acquisition Hardware </a:t>
            </a:r>
            <a:r>
              <a:rPr lang="fr-FR" dirty="0">
                <a:latin typeface="Helvetica-Narrow" panose="02000506020000020004" pitchFamily="2" charset="0"/>
              </a:rPr>
              <a:t>(</a:t>
            </a:r>
            <a:r>
              <a:rPr lang="fr-FR" b="1" dirty="0">
                <a:latin typeface="Helvetica-Narrow" panose="02000506020000020004" pitchFamily="2" charset="0"/>
              </a:rPr>
              <a:t>National instruments</a:t>
            </a:r>
            <a:r>
              <a:rPr lang="fr-FR" dirty="0">
                <a:latin typeface="Helvetica-Narrow" panose="02000506020000020004" pitchFamily="2" charset="0"/>
              </a:rPr>
              <a:t>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9448302" y="2309784"/>
            <a:ext cx="2743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Helvetica-Narrow" panose="02000506020000020004" pitchFamily="2" charset="0"/>
              </a:rPr>
              <a:t>Box size</a:t>
            </a:r>
          </a:p>
          <a:p>
            <a:endParaRPr lang="fr-FR" dirty="0">
              <a:latin typeface="Helvetica-Narrow" panose="02000506020000020004" pitchFamily="2" charset="0"/>
            </a:endParaRPr>
          </a:p>
        </p:txBody>
      </p:sp>
      <p:sp>
        <p:nvSpPr>
          <p:cNvPr id="27" name="Flèche droite 26"/>
          <p:cNvSpPr/>
          <p:nvPr/>
        </p:nvSpPr>
        <p:spPr>
          <a:xfrm>
            <a:off x="2466490" y="2526140"/>
            <a:ext cx="672075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5956938" y="2032786"/>
            <a:ext cx="2632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-Narrow" panose="02000506020000020004" pitchFamily="2" charset="0"/>
              </a:rPr>
              <a:t>Power supplies ,safety devices </a:t>
            </a:r>
          </a:p>
          <a:p>
            <a:r>
              <a:rPr lang="en-US" dirty="0">
                <a:latin typeface="Helvetica-Narrow" panose="02000506020000020004" pitchFamily="2" charset="0"/>
              </a:rPr>
              <a:t>Connectors and electric wires</a:t>
            </a:r>
            <a:endParaRPr lang="fr-FR" dirty="0">
              <a:latin typeface="Helvetica-Narrow" panose="02000506020000020004" pitchFamily="2" charset="0"/>
            </a:endParaRPr>
          </a:p>
        </p:txBody>
      </p:sp>
      <p:sp>
        <p:nvSpPr>
          <p:cNvPr id="37" name="Flèche droite 36"/>
          <p:cNvSpPr/>
          <p:nvPr/>
        </p:nvSpPr>
        <p:spPr>
          <a:xfrm>
            <a:off x="5284863" y="2454132"/>
            <a:ext cx="672075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asellaDiTesto 1"/>
          <p:cNvSpPr txBox="1"/>
          <p:nvPr/>
        </p:nvSpPr>
        <p:spPr>
          <a:xfrm>
            <a:off x="364927" y="476672"/>
            <a:ext cx="885894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Design </a:t>
            </a:r>
            <a:r>
              <a:rPr lang="fr-FR" sz="2400" b="1" dirty="0" err="1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steps</a:t>
            </a:r>
            <a:r>
              <a:rPr lang="fr-FR" sz="2400" b="1" dirty="0">
                <a:solidFill>
                  <a:schemeClr val="accent6"/>
                </a:solidFill>
                <a:latin typeface="Helvetica-Narrow" panose="02000506020000020004" pitchFamily="2" charset="0"/>
                <a:ea typeface="Tahoma" pitchFamily="34" charset="0"/>
                <a:cs typeface="Tahoma" pitchFamily="34" charset="0"/>
              </a:rPr>
              <a:t> of the acquisition system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44DE2170-E5BF-4B5D-ACEA-5C633C84521D}"/>
              </a:ext>
            </a:extLst>
          </p:cNvPr>
          <p:cNvSpPr/>
          <p:nvPr/>
        </p:nvSpPr>
        <p:spPr>
          <a:xfrm>
            <a:off x="191344" y="3280059"/>
            <a:ext cx="1656676" cy="8847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I,V, </a:t>
            </a:r>
            <a:r>
              <a:rPr lang="it-IT" dirty="0" err="1"/>
              <a:t>accuracy</a:t>
            </a:r>
            <a:endParaRPr lang="en-US" dirty="0"/>
          </a:p>
        </p:txBody>
      </p:sp>
      <p:pic>
        <p:nvPicPr>
          <p:cNvPr id="1026" name="Picture 2" descr="Shop - NI">
            <a:extLst>
              <a:ext uri="{FF2B5EF4-FFF2-40B4-BE49-F238E27FC236}">
                <a16:creationId xmlns:a16="http://schemas.microsoft.com/office/drawing/2014/main" id="{EDDD39A0-CAD8-4E0C-A9B6-5BE37FA03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327" y="3280059"/>
            <a:ext cx="2106240" cy="99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AEAD387-0111-4FA6-851C-CEEB397258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8410" y="3456342"/>
            <a:ext cx="3135610" cy="1567805"/>
          </a:xfrm>
          <a:prstGeom prst="rect">
            <a:avLst/>
          </a:prstGeom>
        </p:spPr>
      </p:pic>
      <p:sp>
        <p:nvSpPr>
          <p:cNvPr id="28" name="Flèche droite 36">
            <a:extLst>
              <a:ext uri="{FF2B5EF4-FFF2-40B4-BE49-F238E27FC236}">
                <a16:creationId xmlns:a16="http://schemas.microsoft.com/office/drawing/2014/main" id="{4024F5D4-888F-4F9A-92DC-492A632625F8}"/>
              </a:ext>
            </a:extLst>
          </p:cNvPr>
          <p:cNvSpPr/>
          <p:nvPr/>
        </p:nvSpPr>
        <p:spPr>
          <a:xfrm>
            <a:off x="8551795" y="2421470"/>
            <a:ext cx="672075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ext Box 16">
            <a:extLst>
              <a:ext uri="{FF2B5EF4-FFF2-40B4-BE49-F238E27FC236}">
                <a16:creationId xmlns:a16="http://schemas.microsoft.com/office/drawing/2014/main" id="{98C1178D-D37B-4336-AF0D-B611870E44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504806C0-B819-4577-8EF7-EFB3D6D531D6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28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714797389"/>
              </p:ext>
            </p:extLst>
          </p:nvPr>
        </p:nvGraphicFramePr>
        <p:xfrm>
          <a:off x="0" y="0"/>
          <a:ext cx="12192000" cy="47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058399" y="6453337"/>
            <a:ext cx="2133600" cy="365125"/>
          </a:xfrm>
        </p:spPr>
        <p:txBody>
          <a:bodyPr/>
          <a:lstStyle/>
          <a:p>
            <a:pPr>
              <a:defRPr/>
            </a:pPr>
            <a:fld id="{FF528B5B-2111-4999-BC38-08067E60F1B8}" type="slidenum">
              <a:rPr lang="it-IT" sz="1600">
                <a:latin typeface="Tahoma" pitchFamily="34" charset="0"/>
                <a:ea typeface="Tahoma" pitchFamily="34" charset="0"/>
                <a:cs typeface="Tahoma" pitchFamily="34" charset="0"/>
              </a:rPr>
              <a:pPr>
                <a:defRPr/>
              </a:pPr>
              <a:t>9</a:t>
            </a:fld>
            <a:endParaRPr lang="it-IT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223">
            <a:extLst>
              <a:ext uri="{FF2B5EF4-FFF2-40B4-BE49-F238E27FC236}">
                <a16:creationId xmlns:a16="http://schemas.microsoft.com/office/drawing/2014/main" id="{4FAC0470-435C-4810-A571-C029F9ACBF0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0830" y="1328181"/>
            <a:ext cx="3580651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24">
            <a:extLst>
              <a:ext uri="{FF2B5EF4-FFF2-40B4-BE49-F238E27FC236}">
                <a16:creationId xmlns:a16="http://schemas.microsoft.com/office/drawing/2014/main" id="{41E372D6-BC19-4B1C-A914-FDCA28B51DB4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40" y="4415319"/>
            <a:ext cx="3458210" cy="1945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27">
            <a:extLst>
              <a:ext uri="{FF2B5EF4-FFF2-40B4-BE49-F238E27FC236}">
                <a16:creationId xmlns:a16="http://schemas.microsoft.com/office/drawing/2014/main" id="{C9C71B67-E673-46E1-B03F-92FFE940B577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68251" y="1718609"/>
            <a:ext cx="3586366" cy="1679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26">
            <a:extLst>
              <a:ext uri="{FF2B5EF4-FFF2-40B4-BE49-F238E27FC236}">
                <a16:creationId xmlns:a16="http://schemas.microsoft.com/office/drawing/2014/main" id="{F1DF14A4-7257-4A24-8BE4-7AAA9E764828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953" y="3771747"/>
            <a:ext cx="4651375" cy="26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095">
            <a:extLst>
              <a:ext uri="{FF2B5EF4-FFF2-40B4-BE49-F238E27FC236}">
                <a16:creationId xmlns:a16="http://schemas.microsoft.com/office/drawing/2014/main" id="{ECC0B962-55F1-45FF-82D7-123C709D550A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" t="5069" r="2850" b="10797"/>
          <a:stretch/>
        </p:blipFill>
        <p:spPr bwMode="auto">
          <a:xfrm rot="5400000">
            <a:off x="4155502" y="1860473"/>
            <a:ext cx="3239570" cy="17782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2096">
            <a:extLst>
              <a:ext uri="{FF2B5EF4-FFF2-40B4-BE49-F238E27FC236}">
                <a16:creationId xmlns:a16="http://schemas.microsoft.com/office/drawing/2014/main" id="{486097F6-9503-4C37-8241-AD68DE33B41C}"/>
              </a:ext>
            </a:extLst>
          </p:cNvPr>
          <p:cNvPicPr/>
          <p:nvPr/>
        </p:nvPicPr>
        <p:blipFill>
          <a:blip r:embed="rId12"/>
          <a:stretch>
            <a:fillRect/>
          </a:stretch>
        </p:blipFill>
        <p:spPr>
          <a:xfrm>
            <a:off x="6849194" y="1129829"/>
            <a:ext cx="4651375" cy="2321550"/>
          </a:xfrm>
          <a:prstGeom prst="rect">
            <a:avLst/>
          </a:prstGeom>
        </p:spPr>
      </p:pic>
      <p:sp>
        <p:nvSpPr>
          <p:cNvPr id="10" name="Text Box 16">
            <a:extLst>
              <a:ext uri="{FF2B5EF4-FFF2-40B4-BE49-F238E27FC236}">
                <a16:creationId xmlns:a16="http://schemas.microsoft.com/office/drawing/2014/main" id="{6A3EEE34-829F-48DA-A87E-E8B426F0C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778" y="6498988"/>
            <a:ext cx="35012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it-IT" sz="1400" i="1" dirty="0">
                <a:latin typeface="Helvetica-Narrow" panose="02000506020000020004" pitchFamily="2" charset="0"/>
              </a:rPr>
              <a:t>M.S.C </a:t>
            </a:r>
            <a:r>
              <a:rPr lang="it-IT" sz="1400" i="1" dirty="0" err="1">
                <a:latin typeface="Helvetica-Narrow" panose="02000506020000020004" pitchFamily="2" charset="0"/>
              </a:rPr>
              <a:t>Thesis</a:t>
            </a:r>
            <a:r>
              <a:rPr lang="it-IT" sz="1400" i="1" dirty="0">
                <a:latin typeface="Helvetica-Narrow" panose="02000506020000020004" pitchFamily="2" charset="0"/>
              </a:rPr>
              <a:t> defense ; April 12, 2021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933C6F5-CB3A-4AC2-ADF7-35FF1BC2B4AC}"/>
              </a:ext>
            </a:extLst>
          </p:cNvPr>
          <p:cNvSpPr/>
          <p:nvPr/>
        </p:nvSpPr>
        <p:spPr>
          <a:xfrm>
            <a:off x="0" y="6407617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20270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19103</TotalTime>
  <Words>2045</Words>
  <Application>Microsoft Office PowerPoint</Application>
  <PresentationFormat>Widescreen</PresentationFormat>
  <Paragraphs>614</Paragraphs>
  <Slides>29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7" baseType="lpstr">
      <vt:lpstr>Arial</vt:lpstr>
      <vt:lpstr>Calibri</vt:lpstr>
      <vt:lpstr>Cambria Math</vt:lpstr>
      <vt:lpstr>Helvetica-Narrow</vt:lpstr>
      <vt:lpstr>Tahoma</vt:lpstr>
      <vt:lpstr>Times New Roman</vt:lpstr>
      <vt:lpstr>Wingdings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</dc:creator>
  <cp:lastModifiedBy>DZOMENE FEUPI ARMAND JOEL</cp:lastModifiedBy>
  <cp:revision>903</cp:revision>
  <dcterms:created xsi:type="dcterms:W3CDTF">2012-04-16T09:01:06Z</dcterms:created>
  <dcterms:modified xsi:type="dcterms:W3CDTF">2021-04-05T12:58:46Z</dcterms:modified>
</cp:coreProperties>
</file>